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334" r:id="rId5"/>
    <p:sldId id="260" r:id="rId6"/>
    <p:sldId id="261" r:id="rId7"/>
    <p:sldId id="262" r:id="rId8"/>
    <p:sldId id="345" r:id="rId9"/>
    <p:sldId id="336" r:id="rId10"/>
    <p:sldId id="263" r:id="rId11"/>
    <p:sldId id="264" r:id="rId12"/>
    <p:sldId id="265" r:id="rId13"/>
    <p:sldId id="266" r:id="rId14"/>
    <p:sldId id="267" r:id="rId15"/>
    <p:sldId id="275" r:id="rId16"/>
    <p:sldId id="272" r:id="rId17"/>
    <p:sldId id="273" r:id="rId18"/>
    <p:sldId id="274" r:id="rId19"/>
    <p:sldId id="271" r:id="rId20"/>
    <p:sldId id="346" r:id="rId21"/>
    <p:sldId id="338" r:id="rId22"/>
    <p:sldId id="337" r:id="rId23"/>
    <p:sldId id="268" r:id="rId24"/>
    <p:sldId id="269" r:id="rId25"/>
    <p:sldId id="270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42" r:id="rId81"/>
    <p:sldId id="343" r:id="rId8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44520"/>
            <a:ext cx="10515240" cy="136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1051524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44520"/>
            <a:ext cx="10515240" cy="136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584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44520"/>
            <a:ext cx="10515240" cy="136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>
            <a:fillRect/>
          </a:stretch>
        </p:blipFill>
        <p:spPr>
          <a:xfrm>
            <a:off x="7490880" y="4097880"/>
            <a:ext cx="2600640" cy="207504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103120" y="4097880"/>
            <a:ext cx="2600640" cy="207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44520"/>
            <a:ext cx="10515240" cy="136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44520"/>
            <a:ext cx="10515240" cy="136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44520"/>
            <a:ext cx="10515240" cy="136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44520"/>
            <a:ext cx="10515240" cy="136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58114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44520"/>
            <a:ext cx="10515240" cy="136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44520"/>
            <a:ext cx="10515240" cy="136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5840" y="409788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44520"/>
            <a:ext cx="10515240" cy="1366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5840" y="1825560"/>
            <a:ext cx="51310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7880"/>
            <a:ext cx="10514880" cy="2075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>
                <a:solidFill>
                  <a:srgbClr val="000000"/>
                </a:solidFill>
                <a:latin typeface="Calibri Ligh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ru-RU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30.1.17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B740CDB-4309-474D-8B17-EE1212F4D43C}" type="slidenum">
              <a:rPr lang="ru-RU" sz="120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3;&#1091;&#1073;&#1086;.&#1088;&#1092;/catalog/?q=%D0%BA%D0%B8%D1%81%D1%82%D0%B8+%D0%B4%D0%BB%D1%8F+%D0%BF%D0%B5%D1%81%D0%BA%D0%B0" TargetMode="External"/><Relationship Id="rId2" Type="http://schemas.openxmlformats.org/officeDocument/2006/relationships/hyperlink" Target="http://megapoisk.com/risovanie-peskom-na-stekle-dlja-nachinajuschih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ovoedetstvo.ru/" TargetMode="External"/><Relationship Id="rId5" Type="http://schemas.openxmlformats.org/officeDocument/2006/relationships/hyperlink" Target="http://razvivaysya.com/" TargetMode="External"/><Relationship Id="rId4" Type="http://schemas.openxmlformats.org/officeDocument/2006/relationships/hyperlink" Target="http://www.baby-answer.ru/2015/11/lighttable.html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5440" y="1182750"/>
            <a:ext cx="11060556" cy="514616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6276240" y="1428480"/>
            <a:ext cx="184320" cy="83052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CustomShape 2"/>
          <p:cNvSpPr/>
          <p:nvPr/>
        </p:nvSpPr>
        <p:spPr>
          <a:xfrm>
            <a:off x="940320" y="341280"/>
            <a:ext cx="108565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Book Antiqua"/>
              </a:rPr>
              <a:t>Муниципальное Дошкольное Образовательное Учреждение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Book Antiqua"/>
              </a:rPr>
              <a:t>«Детский сад №14» г. Ростов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867760" y="0"/>
            <a:ext cx="609552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rgbClr val="000000"/>
                </a:solidFill>
                <a:latin typeface="Book Antiqua"/>
              </a:rPr>
              <a:t>Световой</a:t>
            </a:r>
            <a:r>
              <a:rPr lang="ru-RU" sz="4000" b="1" dirty="0">
                <a:solidFill>
                  <a:srgbClr val="0066FF"/>
                </a:solidFill>
                <a:latin typeface="Book Antiqua"/>
              </a:rPr>
              <a:t> </a:t>
            </a:r>
            <a:r>
              <a:rPr lang="ru-RU" sz="4000" b="1" dirty="0">
                <a:solidFill>
                  <a:srgbClr val="000000"/>
                </a:solidFill>
                <a:latin typeface="Book Antiqua"/>
              </a:rPr>
              <a:t>планшет -</a:t>
            </a:r>
            <a:endParaRPr b="1"/>
          </a:p>
        </p:txBody>
      </p:sp>
      <p:sp>
        <p:nvSpPr>
          <p:cNvPr id="58" name="CustomShape 2"/>
          <p:cNvSpPr/>
          <p:nvPr/>
        </p:nvSpPr>
        <p:spPr>
          <a:xfrm>
            <a:off x="266040" y="1491120"/>
            <a:ext cx="3133440" cy="16552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Book Antiqua"/>
              </a:rPr>
              <a:t>это высокая степень заинтересованности и радостности для малыша</a:t>
            </a:r>
            <a:endParaRPr sz="2400" dirty="0"/>
          </a:p>
        </p:txBody>
      </p:sp>
      <p:sp>
        <p:nvSpPr>
          <p:cNvPr id="59" name="CustomShape 3"/>
          <p:cNvSpPr/>
          <p:nvPr/>
        </p:nvSpPr>
        <p:spPr>
          <a:xfrm>
            <a:off x="119336" y="3484800"/>
            <a:ext cx="3168352" cy="2106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Book Antiqua"/>
                <a:ea typeface="Calibri"/>
              </a:rPr>
              <a:t>это стимулирование речевой и познавательной деятельности малыша</a:t>
            </a:r>
            <a:endParaRPr sz="2400" dirty="0"/>
          </a:p>
        </p:txBody>
      </p:sp>
      <p:pic>
        <p:nvPicPr>
          <p:cNvPr id="60" name="Рисунок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3477600" y="1494000"/>
            <a:ext cx="5035320" cy="3775680"/>
          </a:xfrm>
          <a:prstGeom prst="rect">
            <a:avLst/>
          </a:prstGeom>
          <a:ln>
            <a:noFill/>
          </a:ln>
        </p:spPr>
      </p:pic>
      <p:sp>
        <p:nvSpPr>
          <p:cNvPr id="61" name="CustomShape 4"/>
          <p:cNvSpPr/>
          <p:nvPr/>
        </p:nvSpPr>
        <p:spPr>
          <a:xfrm>
            <a:off x="8832304" y="1491120"/>
            <a:ext cx="2861576" cy="13618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Book Antiqua"/>
                <a:ea typeface="Calibri"/>
              </a:rPr>
              <a:t>это новая среда активности для  малышей </a:t>
            </a:r>
            <a:endParaRPr sz="2400" dirty="0"/>
          </a:p>
        </p:txBody>
      </p:sp>
      <p:sp>
        <p:nvSpPr>
          <p:cNvPr id="62" name="CustomShape 5"/>
          <p:cNvSpPr/>
          <p:nvPr/>
        </p:nvSpPr>
        <p:spPr>
          <a:xfrm>
            <a:off x="8688288" y="3146400"/>
            <a:ext cx="3384376" cy="28247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rgbClr val="000000"/>
                </a:solidFill>
                <a:latin typeface="Bookman Old Style"/>
                <a:ea typeface="Calibri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 Antiqua"/>
                <a:ea typeface="Calibri"/>
              </a:rPr>
              <a:t>это дидактическое пособие для педагогов, которое позволит успешно решить образовательные задачи на практике </a:t>
            </a:r>
            <a:endParaRPr sz="2400" dirty="0"/>
          </a:p>
        </p:txBody>
      </p:sp>
      <p:sp>
        <p:nvSpPr>
          <p:cNvPr id="63" name="CustomShape 6"/>
          <p:cNvSpPr/>
          <p:nvPr/>
        </p:nvSpPr>
        <p:spPr>
          <a:xfrm>
            <a:off x="4043880" y="5590800"/>
            <a:ext cx="4339800" cy="7606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rgbClr val="000000"/>
                </a:solidFill>
                <a:latin typeface="Book Antiqua"/>
              </a:rPr>
              <a:t>Деревянный ящик размером 500х650х150 мм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120336" y="4086160"/>
            <a:ext cx="2164048" cy="20791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6" name="Рисунок 8"/>
          <p:cNvPicPr/>
          <p:nvPr/>
        </p:nvPicPr>
        <p:blipFill>
          <a:blip r:embed="rId4"/>
          <a:srcRect r="12037"/>
          <a:stretch>
            <a:fillRect/>
          </a:stretch>
        </p:blipFill>
        <p:spPr>
          <a:xfrm>
            <a:off x="5474700" y="4066728"/>
            <a:ext cx="2709532" cy="2197488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9"/>
          <p:cNvPicPr/>
          <p:nvPr/>
        </p:nvPicPr>
        <p:blipFill>
          <a:blip r:embed="rId5"/>
          <a:srcRect r="12065"/>
          <a:stretch>
            <a:fillRect/>
          </a:stretch>
        </p:blipFill>
        <p:spPr>
          <a:xfrm>
            <a:off x="7392144" y="1568520"/>
            <a:ext cx="3161896" cy="2459252"/>
          </a:xfrm>
          <a:prstGeom prst="rect">
            <a:avLst/>
          </a:prstGeom>
          <a:ln>
            <a:noFill/>
          </a:ln>
        </p:spPr>
      </p:pic>
      <p:pic>
        <p:nvPicPr>
          <p:cNvPr id="68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848746" y="1652892"/>
            <a:ext cx="2700748" cy="2232884"/>
          </a:xfrm>
          <a:prstGeom prst="rect">
            <a:avLst/>
          </a:prstGeom>
          <a:ln>
            <a:noFill/>
          </a:ln>
        </p:spPr>
      </p:pic>
      <p:pic>
        <p:nvPicPr>
          <p:cNvPr id="69" name="Рисунок 11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2161748" y="4066728"/>
            <a:ext cx="2206060" cy="2197488"/>
          </a:xfrm>
          <a:prstGeom prst="rect">
            <a:avLst/>
          </a:prstGeom>
          <a:ln>
            <a:noFill/>
          </a:ln>
        </p:spPr>
      </p:pic>
      <p:pic>
        <p:nvPicPr>
          <p:cNvPr id="70" name="Рисунок 12"/>
          <p:cNvPicPr/>
          <p:nvPr/>
        </p:nvPicPr>
        <p:blipFill>
          <a:blip r:embed="rId8"/>
          <a:srcRect r="12929"/>
          <a:stretch>
            <a:fillRect/>
          </a:stretch>
        </p:blipFill>
        <p:spPr>
          <a:xfrm>
            <a:off x="493962" y="1737504"/>
            <a:ext cx="2499032" cy="2160240"/>
          </a:xfrm>
          <a:prstGeom prst="rect">
            <a:avLst/>
          </a:prstGeom>
          <a:ln>
            <a:noFill/>
          </a:ln>
        </p:spPr>
      </p:pic>
      <p:sp>
        <p:nvSpPr>
          <p:cNvPr id="71" name="CustomShape 2"/>
          <p:cNvSpPr/>
          <p:nvPr/>
        </p:nvSpPr>
        <p:spPr>
          <a:xfrm>
            <a:off x="5199120" y="57240"/>
            <a:ext cx="551160" cy="70128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TextShape 3"/>
          <p:cNvSpPr txBox="1"/>
          <p:nvPr/>
        </p:nvSpPr>
        <p:spPr>
          <a:xfrm>
            <a:off x="666712" y="216000"/>
            <a:ext cx="10853288" cy="1352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000" b="1" dirty="0">
                <a:latin typeface="Book Antiqua"/>
              </a:rPr>
              <a:t>К планшету предусмотрен кейс,</a:t>
            </a:r>
            <a:endParaRPr sz="4000" b="1"/>
          </a:p>
          <a:p>
            <a:r>
              <a:rPr lang="ru-RU" sz="4000" b="1" dirty="0">
                <a:latin typeface="Book Antiqua"/>
              </a:rPr>
              <a:t> в который входят:</a:t>
            </a:r>
            <a:endParaRPr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3547440" y="1476360"/>
            <a:ext cx="681912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800">
                <a:solidFill>
                  <a:srgbClr val="BCCCEA"/>
                </a:solidFill>
                <a:latin typeface="Calibri"/>
              </a:rPr>
              <a:t> </a:t>
            </a:r>
            <a:endParaRPr/>
          </a:p>
        </p:txBody>
      </p:sp>
      <p:sp>
        <p:nvSpPr>
          <p:cNvPr id="76" name="CustomShape 4"/>
          <p:cNvSpPr/>
          <p:nvPr/>
        </p:nvSpPr>
        <p:spPr>
          <a:xfrm>
            <a:off x="1055440" y="3645024"/>
            <a:ext cx="6792048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Book Antiqua"/>
                <a:hlinkClick r:id="rId2" action="ppaction://hlinksldjump"/>
              </a:rPr>
              <a:t>Трафарет для </a:t>
            </a:r>
            <a:r>
              <a:rPr lang="ru-RU" sz="2400" dirty="0">
                <a:solidFill>
                  <a:srgbClr val="000000"/>
                </a:solidFill>
                <a:latin typeface="Book Antiqua"/>
                <a:hlinkClick r:id="rId2" action="ppaction://hlinksldjump"/>
              </a:rPr>
              <a:t>рисования песком (фанера</a:t>
            </a:r>
            <a:r>
              <a:rPr lang="ru-RU" sz="2400" dirty="0" smtClean="0">
                <a:solidFill>
                  <a:srgbClr val="000000"/>
                </a:solidFill>
                <a:latin typeface="Book Antiqua"/>
                <a:hlinkClick r:id="rId2" action="ppaction://hlinksldjump"/>
              </a:rPr>
              <a:t>)</a:t>
            </a:r>
            <a:endParaRPr dirty="0"/>
          </a:p>
        </p:txBody>
      </p:sp>
      <p:sp>
        <p:nvSpPr>
          <p:cNvPr id="77" name="CustomShape 5"/>
          <p:cNvSpPr/>
          <p:nvPr/>
        </p:nvSpPr>
        <p:spPr>
          <a:xfrm>
            <a:off x="1055440" y="980728"/>
            <a:ext cx="10081120" cy="20882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chemeClr val="tx1"/>
                </a:solidFill>
                <a:latin typeface="Book Antiqua"/>
              </a:rPr>
              <a:t>Нельзя</a:t>
            </a:r>
            <a:r>
              <a:rPr lang="ru-RU" sz="4000" dirty="0">
                <a:solidFill>
                  <a:schemeClr val="tx1"/>
                </a:solidFill>
                <a:latin typeface="Book Antiqua"/>
              </a:rPr>
              <a:t> использовать металлические предметы, которые могут повредить поверхность светового планшета!</a:t>
            </a:r>
            <a:endParaRPr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56140" y="2927160"/>
            <a:ext cx="5684400" cy="3770280"/>
          </a:xfrm>
          <a:prstGeom prst="rect">
            <a:avLst/>
          </a:prstGeom>
          <a:ln>
            <a:noFill/>
          </a:ln>
        </p:spPr>
      </p:pic>
      <p:pic>
        <p:nvPicPr>
          <p:cNvPr id="7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56296" y="421648"/>
            <a:ext cx="2532240" cy="3585600"/>
          </a:xfrm>
          <a:prstGeom prst="rect">
            <a:avLst/>
          </a:prstGeom>
          <a:ln>
            <a:noFill/>
          </a:ln>
        </p:spPr>
      </p:pic>
      <p:pic>
        <p:nvPicPr>
          <p:cNvPr id="80" name="Pictur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65960" y="980728"/>
            <a:ext cx="3501720" cy="246744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254160" y="5850000"/>
            <a:ext cx="1244160" cy="847440"/>
          </a:xfrm>
          <a:prstGeom prst="actionButtonBackPrevious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82" name="CustomShape 2"/>
          <p:cNvSpPr/>
          <p:nvPr/>
        </p:nvSpPr>
        <p:spPr>
          <a:xfrm>
            <a:off x="3514320" y="753120"/>
            <a:ext cx="4568040" cy="173977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1" dirty="0">
                <a:latin typeface="Bookman Old Style"/>
              </a:rPr>
              <a:t>Насыпаем песок </a:t>
            </a:r>
            <a:endParaRPr sz="4400" dirty="0"/>
          </a:p>
          <a:p>
            <a:pPr algn="ctr">
              <a:lnSpc>
                <a:spcPct val="100000"/>
              </a:lnSpc>
            </a:pPr>
            <a:r>
              <a:rPr lang="ru-RU" sz="4400" b="1" dirty="0">
                <a:latin typeface="Bookman Old Style"/>
              </a:rPr>
              <a:t>на шаблон</a:t>
            </a:r>
            <a:endParaRPr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49760"/>
            <a:ext cx="2695320" cy="5229000"/>
          </a:xfrm>
          <a:prstGeom prst="rect">
            <a:avLst/>
          </a:prstGeom>
          <a:ln>
            <a:noFill/>
          </a:ln>
        </p:spPr>
      </p:pic>
      <p:pic>
        <p:nvPicPr>
          <p:cNvPr id="8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57480" y="2259000"/>
            <a:ext cx="2723760" cy="391428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5838840" y="793800"/>
            <a:ext cx="5959080" cy="530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>
                <a:solidFill>
                  <a:srgbClr val="000000"/>
                </a:solidFill>
                <a:latin typeface="Bookman Old Style"/>
              </a:rPr>
              <a:t>Варианты игры: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Bookman Old Style"/>
              </a:rPr>
              <a:t>
-Предложите детям пощупать пальцами хорошо известные им рельефные фигуры на досках или походить по ним босыми ногами, а затем попытаться изобразить их на песке.
-Или пусть они попробуют сами сделать оттиск какой-нибудь фигуры. Для этого надо положить на выбранную доску лист бумаги
и закрасить выступающий рельеф восковым или обычным цветным мелком.
-Можно посадить детей в круг и дать каждому тактильную доску. Ребенок ощупывает доску кончиками пальцев и передает
ее дальше своему соседу. Игра продолжается до тех пор, пока к нему в руки снова не попадет первая доска.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id="8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3037680" y="396720"/>
            <a:ext cx="2318040" cy="207072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10444320" y="5695920"/>
            <a:ext cx="1157040" cy="907560"/>
          </a:xfrm>
          <a:prstGeom prst="actionButtonBackPrevious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705680" y="14328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latin typeface="Book Antiqua" pitchFamily="18" charset="0"/>
              </a:rPr>
              <a:t>Игры на световом планшете</a:t>
            </a:r>
            <a:endParaRPr sz="4000" dirty="0">
              <a:latin typeface="Book Antiqua" pitchFamily="18" charset="0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341280" y="1663560"/>
            <a:ext cx="3084120" cy="286344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19080">
            <a:solidFill>
              <a:srgbClr val="FFFFFF"/>
            </a:solidFill>
            <a:miter/>
          </a:ln>
        </p:spPr>
      </p:sp>
      <p:sp>
        <p:nvSpPr>
          <p:cNvPr id="125" name="CustomShape 3"/>
          <p:cNvSpPr/>
          <p:nvPr/>
        </p:nvSpPr>
        <p:spPr>
          <a:xfrm>
            <a:off x="3503520" y="3263760"/>
            <a:ext cx="4152600" cy="344448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19080">
            <a:solidFill>
              <a:srgbClr val="FFFFFF"/>
            </a:solidFill>
            <a:miter/>
          </a:ln>
        </p:spPr>
      </p:sp>
      <p:sp>
        <p:nvSpPr>
          <p:cNvPr id="126" name="CustomShape 4"/>
          <p:cNvSpPr/>
          <p:nvPr/>
        </p:nvSpPr>
        <p:spPr>
          <a:xfrm>
            <a:off x="7734240" y="1474920"/>
            <a:ext cx="3474328" cy="265536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19080">
            <a:solidFill>
              <a:srgbClr val="FFFFFF"/>
            </a:solidFill>
            <a:miter/>
          </a:ln>
        </p:spPr>
      </p:sp>
      <p:sp>
        <p:nvSpPr>
          <p:cNvPr id="127" name="CustomShape 5"/>
          <p:cNvSpPr/>
          <p:nvPr/>
        </p:nvSpPr>
        <p:spPr>
          <a:xfrm rot="2128800">
            <a:off x="2455920" y="774720"/>
            <a:ext cx="285480" cy="1163160"/>
          </a:xfrm>
          <a:prstGeom prst="downArrow">
            <a:avLst>
              <a:gd name="adj1" fmla="val 50000"/>
              <a:gd name="adj2" fmla="val 161753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128" name="CustomShape 6"/>
          <p:cNvSpPr/>
          <p:nvPr/>
        </p:nvSpPr>
        <p:spPr>
          <a:xfrm>
            <a:off x="5340240" y="1057320"/>
            <a:ext cx="410760" cy="2379240"/>
          </a:xfrm>
          <a:prstGeom prst="downArrow">
            <a:avLst>
              <a:gd name="adj1" fmla="val 50000"/>
              <a:gd name="adj2" fmla="val 113104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129" name="CustomShape 7"/>
          <p:cNvSpPr/>
          <p:nvPr/>
        </p:nvSpPr>
        <p:spPr>
          <a:xfrm rot="18012000">
            <a:off x="8737200" y="676440"/>
            <a:ext cx="356760" cy="1163160"/>
          </a:xfrm>
          <a:prstGeom prst="downArrow">
            <a:avLst>
              <a:gd name="adj1" fmla="val 50000"/>
              <a:gd name="adj2" fmla="val 161753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130" name="CustomShape 8"/>
          <p:cNvSpPr/>
          <p:nvPr/>
        </p:nvSpPr>
        <p:spPr>
          <a:xfrm>
            <a:off x="572760" y="2080440"/>
            <a:ext cx="272088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atin typeface="Bookman Old Style"/>
              </a:rPr>
              <a:t>с песком</a:t>
            </a:r>
            <a:endParaRPr dirty="0"/>
          </a:p>
        </p:txBody>
      </p:sp>
      <p:sp>
        <p:nvSpPr>
          <p:cNvPr id="131" name="CustomShape 9"/>
          <p:cNvSpPr/>
          <p:nvPr/>
        </p:nvSpPr>
        <p:spPr>
          <a:xfrm>
            <a:off x="8007480" y="1814040"/>
            <a:ext cx="272088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latin typeface="Bookman Old Style"/>
              </a:rPr>
              <a:t>со светом</a:t>
            </a:r>
            <a:endParaRPr dirty="0"/>
          </a:p>
        </p:txBody>
      </p:sp>
      <p:sp>
        <p:nvSpPr>
          <p:cNvPr id="132" name="CustomShape 10"/>
          <p:cNvSpPr/>
          <p:nvPr/>
        </p:nvSpPr>
        <p:spPr>
          <a:xfrm>
            <a:off x="3951360" y="3773160"/>
            <a:ext cx="3627720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dirty="0">
                <a:latin typeface="Bookman Old Style"/>
              </a:rPr>
              <a:t>с игрушками, предметами,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b="1" dirty="0">
                <a:latin typeface="Bookman Old Style"/>
              </a:rPr>
              <a:t>природным материалом</a:t>
            </a:r>
            <a:endParaRPr dirty="0"/>
          </a:p>
        </p:txBody>
      </p:sp>
      <p:pic>
        <p:nvPicPr>
          <p:cNvPr id="13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38160" y="2765520"/>
            <a:ext cx="1937880" cy="1292040"/>
          </a:xfrm>
          <a:prstGeom prst="rect">
            <a:avLst/>
          </a:prstGeom>
          <a:ln w="38160">
            <a:solidFill>
              <a:srgbClr val="0070C0"/>
            </a:solidFill>
            <a:miter/>
          </a:ln>
        </p:spPr>
      </p:pic>
      <p:pic>
        <p:nvPicPr>
          <p:cNvPr id="134" name="Picture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539014" y="2556000"/>
            <a:ext cx="1937880" cy="987120"/>
          </a:xfrm>
          <a:prstGeom prst="rect">
            <a:avLst/>
          </a:prstGeom>
          <a:ln w="28440">
            <a:solidFill>
              <a:srgbClr val="0070C0"/>
            </a:solidFill>
            <a:miter/>
          </a:ln>
        </p:spPr>
      </p:pic>
      <p:pic>
        <p:nvPicPr>
          <p:cNvPr id="135" name="Picture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5680" y="4759200"/>
            <a:ext cx="2468160" cy="1385640"/>
          </a:xfrm>
          <a:prstGeom prst="rect">
            <a:avLst/>
          </a:prstGeom>
          <a:ln w="28440">
            <a:solidFill>
              <a:srgbClr val="0070C0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79600" y="857520"/>
            <a:ext cx="1013544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Book Antiqua"/>
              </a:rPr>
              <a:t> </a:t>
            </a:r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1815840" y="288360"/>
            <a:ext cx="9003240" cy="76212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rgbClr val="000000"/>
                </a:solidFill>
                <a:latin typeface="Book Antiqua"/>
              </a:rPr>
              <a:t>Структура занятий в песочнице</a:t>
            </a:r>
            <a:endParaRPr sz="4000"/>
          </a:p>
        </p:txBody>
      </p:sp>
      <p:sp>
        <p:nvSpPr>
          <p:cNvPr id="105" name="CustomShape 3"/>
          <p:cNvSpPr/>
          <p:nvPr/>
        </p:nvSpPr>
        <p:spPr>
          <a:xfrm>
            <a:off x="3522600" y="1057680"/>
            <a:ext cx="558972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70C0"/>
                </a:solidFill>
                <a:latin typeface="Bookman Old Style"/>
              </a:rPr>
              <a:t>Занятие состоит из трех этапов</a:t>
            </a:r>
            <a:endParaRPr/>
          </a:p>
        </p:txBody>
      </p:sp>
      <p:sp>
        <p:nvSpPr>
          <p:cNvPr id="106" name="CustomShape 4"/>
          <p:cNvSpPr/>
          <p:nvPr/>
        </p:nvSpPr>
        <p:spPr>
          <a:xfrm rot="1413000">
            <a:off x="2661840" y="1804680"/>
            <a:ext cx="285480" cy="2115720"/>
          </a:xfrm>
          <a:prstGeom prst="downArrow">
            <a:avLst>
              <a:gd name="adj1" fmla="val 19230"/>
              <a:gd name="adj2" fmla="val 111538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107" name="CustomShape 5"/>
          <p:cNvSpPr/>
          <p:nvPr/>
        </p:nvSpPr>
        <p:spPr>
          <a:xfrm>
            <a:off x="5373720" y="1905120"/>
            <a:ext cx="286920" cy="1267920"/>
          </a:xfrm>
          <a:prstGeom prst="downArrow">
            <a:avLst>
              <a:gd name="adj1" fmla="val 19230"/>
              <a:gd name="adj2" fmla="val 111538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108" name="CustomShape 6"/>
          <p:cNvSpPr/>
          <p:nvPr/>
        </p:nvSpPr>
        <p:spPr>
          <a:xfrm rot="20380200">
            <a:off x="8213760" y="1817640"/>
            <a:ext cx="286920" cy="2001600"/>
          </a:xfrm>
          <a:prstGeom prst="downArrow">
            <a:avLst>
              <a:gd name="adj1" fmla="val 19230"/>
              <a:gd name="adj2" fmla="val 111538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109" name="CustomShape 7"/>
          <p:cNvSpPr/>
          <p:nvPr/>
        </p:nvSpPr>
        <p:spPr>
          <a:xfrm>
            <a:off x="380960" y="4071942"/>
            <a:ext cx="2930040" cy="156348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Bookman Old Style"/>
                <a:hlinkClick r:id="rId2" action="ppaction://hlinksldjump"/>
              </a:rPr>
              <a:t>Ритуал входа</a:t>
            </a:r>
            <a:endParaRPr sz="2400" dirty="0"/>
          </a:p>
          <a:p>
            <a:pPr algn="ctr">
              <a:lnSpc>
                <a:spcPct val="100000"/>
              </a:lnSpc>
            </a:pPr>
            <a:endParaRPr sz="2400" dirty="0"/>
          </a:p>
        </p:txBody>
      </p:sp>
      <p:sp>
        <p:nvSpPr>
          <p:cNvPr id="110" name="CustomShape 8"/>
          <p:cNvSpPr/>
          <p:nvPr/>
        </p:nvSpPr>
        <p:spPr>
          <a:xfrm>
            <a:off x="4106880" y="3413160"/>
            <a:ext cx="2930040" cy="156492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tx2"/>
                </a:solidFill>
                <a:latin typeface="Bookman Old Style"/>
              </a:rPr>
              <a:t>Основная часть</a:t>
            </a:r>
            <a:endParaRPr sz="2400" dirty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</a:pPr>
            <a:endParaRPr dirty="0">
              <a:solidFill>
                <a:schemeClr val="tx2"/>
              </a:solidFill>
            </a:endParaRPr>
          </a:p>
        </p:txBody>
      </p:sp>
      <p:sp>
        <p:nvSpPr>
          <p:cNvPr id="111" name="CustomShape 9"/>
          <p:cNvSpPr/>
          <p:nvPr/>
        </p:nvSpPr>
        <p:spPr>
          <a:xfrm>
            <a:off x="7939080" y="3889325"/>
            <a:ext cx="2930040" cy="156492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FFFFFF"/>
                </a:solidFill>
                <a:latin typeface="Bookman Old Style"/>
                <a:hlinkClick r:id="rId3" action="ppaction://hlinksldjump"/>
              </a:rPr>
              <a:t>Ритуал выхода</a:t>
            </a:r>
            <a:endParaRPr sz="2400"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1452240" y="2973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Ритуал входа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238084" y="958680"/>
            <a:ext cx="11644394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i="1" dirty="0">
                <a:solidFill>
                  <a:srgbClr val="0070C0"/>
                </a:solidFill>
                <a:latin typeface="Book Antiqua" pitchFamily="18" charset="0"/>
              </a:rPr>
              <a:t>Цель</a:t>
            </a:r>
            <a:r>
              <a:rPr lang="ru-RU" sz="2400" dirty="0">
                <a:solidFill>
                  <a:srgbClr val="000000"/>
                </a:solidFill>
                <a:latin typeface="Book Antiqua" pitchFamily="18" charset="0"/>
              </a:rPr>
              <a:t> данного этапа – определить, «узаконить» правила поведения в песочнице </a:t>
            </a:r>
            <a:endParaRPr sz="2400">
              <a:latin typeface="Book Antiqua" pitchFamily="18" charset="0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835200" y="1430280"/>
            <a:ext cx="9664200" cy="5576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песок </a:t>
            </a:r>
            <a:r>
              <a:rPr lang="ru-RU" sz="3200" b="1" dirty="0">
                <a:solidFill>
                  <a:srgbClr val="0070C0"/>
                </a:solidFill>
                <a:latin typeface="Book Antiqua" pitchFamily="18" charset="0"/>
              </a:rPr>
              <a:t>не </a:t>
            </a:r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разбрасывать</a:t>
            </a:r>
            <a:endParaRPr sz="3200">
              <a:latin typeface="Book Antiqua" pitchFamily="18" charset="0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Book Antiqua" pitchFamily="18" charset="0"/>
              </a:rPr>
              <a:t>после игры необходимо помочь убрать </a:t>
            </a:r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песочницу</a:t>
            </a:r>
            <a:endParaRPr sz="3200">
              <a:latin typeface="Book Antiqua" pitchFamily="18" charset="0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Book Antiqua" pitchFamily="18" charset="0"/>
              </a:rPr>
              <a:t>не </a:t>
            </a:r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рассыпать</a:t>
            </a:r>
            <a:endParaRPr sz="3200">
              <a:latin typeface="Book Antiqua" pitchFamily="18" charset="0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Book Antiqua" pitchFamily="18" charset="0"/>
              </a:rPr>
              <a:t>не </a:t>
            </a:r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есть</a:t>
            </a:r>
            <a:endParaRPr sz="3200">
              <a:latin typeface="Book Antiqua" pitchFamily="18" charset="0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Book Antiqua" pitchFamily="18" charset="0"/>
              </a:rPr>
              <a:t>не разрушать </a:t>
            </a:r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постройки</a:t>
            </a:r>
            <a:endParaRPr sz="3200">
              <a:latin typeface="Book Antiqua" pitchFamily="18" charset="0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Book Antiqua" pitchFamily="18" charset="0"/>
              </a:rPr>
              <a:t>не уносить </a:t>
            </a:r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игрушки</a:t>
            </a:r>
            <a:endParaRPr sz="3200">
              <a:latin typeface="Book Antiqua" pitchFamily="18" charset="0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ru-RU" sz="3200" b="1" dirty="0">
                <a:solidFill>
                  <a:srgbClr val="0070C0"/>
                </a:solidFill>
                <a:latin typeface="Book Antiqua" pitchFamily="18" charset="0"/>
              </a:rPr>
              <a:t>не забывать мыть </a:t>
            </a:r>
            <a:r>
              <a:rPr lang="ru-RU" sz="3200" b="1" dirty="0" smtClean="0">
                <a:solidFill>
                  <a:srgbClr val="0070C0"/>
                </a:solidFill>
                <a:latin typeface="Book Antiqua" pitchFamily="18" charset="0"/>
              </a:rPr>
              <a:t>руки</a:t>
            </a:r>
            <a:endParaRPr sz="320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endParaRPr sz="320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endParaRPr sz="3200">
              <a:latin typeface="Book Antiqua" pitchFamily="18" charset="0"/>
            </a:endParaRPr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15" name="CustomShape 4"/>
          <p:cNvSpPr/>
          <p:nvPr/>
        </p:nvSpPr>
        <p:spPr>
          <a:xfrm>
            <a:off x="0" y="5500702"/>
            <a:ext cx="10608902" cy="639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Book Antiqua" pitchFamily="18" charset="0"/>
              </a:rPr>
              <a:t>На следующих занятиях правила поведения предлагается озвучить самим </a:t>
            </a:r>
            <a:r>
              <a:rPr lang="ru-RU" sz="2800" b="1" dirty="0" smtClean="0">
                <a:solidFill>
                  <a:srgbClr val="000000"/>
                </a:solidFill>
                <a:latin typeface="Book Antiqua" pitchFamily="18" charset="0"/>
              </a:rPr>
              <a:t>детям</a:t>
            </a:r>
            <a:endParaRPr sz="2800">
              <a:latin typeface="Book Antiqua" pitchFamily="18" charset="0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176040" y="176040"/>
            <a:ext cx="715680" cy="628200"/>
          </a:xfrm>
          <a:prstGeom prst="actionButtonBackPrevious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pic>
        <p:nvPicPr>
          <p:cNvPr id="117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310710" y="2357430"/>
            <a:ext cx="2525400" cy="288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452240" y="2973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0066FF"/>
                </a:solidFill>
                <a:latin typeface="Bookman Old Style"/>
              </a:rPr>
              <a:t>Ритуал выхода</a:t>
            </a:r>
            <a:endParaRPr/>
          </a:p>
        </p:txBody>
      </p:sp>
      <p:pic>
        <p:nvPicPr>
          <p:cNvPr id="11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550360" y="3097080"/>
            <a:ext cx="3230280" cy="368424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809588" y="1214422"/>
            <a:ext cx="9650160" cy="252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21" name="CustomShape 3"/>
          <p:cNvSpPr/>
          <p:nvPr/>
        </p:nvSpPr>
        <p:spPr>
          <a:xfrm>
            <a:off x="254160" y="154080"/>
            <a:ext cx="659880" cy="595080"/>
          </a:xfrm>
          <a:prstGeom prst="actionButtonBackPrevious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122" name="CustomShape 4"/>
          <p:cNvSpPr/>
          <p:nvPr/>
        </p:nvSpPr>
        <p:spPr>
          <a:xfrm>
            <a:off x="0" y="1357298"/>
            <a:ext cx="10668032" cy="25717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3200" b="1" dirty="0">
                <a:solidFill>
                  <a:srgbClr val="0070C0"/>
                </a:solidFill>
                <a:latin typeface="Book Antiqua" pitchFamily="18" charset="0"/>
              </a:rPr>
              <a:t>Ритуал выхода </a:t>
            </a:r>
            <a:r>
              <a:rPr lang="ru-RU" sz="3200" dirty="0">
                <a:solidFill>
                  <a:srgbClr val="000000"/>
                </a:solidFill>
                <a:latin typeface="Book Antiqua" pitchFamily="18" charset="0"/>
              </a:rPr>
              <a:t>необычайно важен с психологической стороны, особенно благодарность. Получение положительного заряда в конце занятия выгодно выделяет деятельность в песочнице и закрепляет желание ее </a:t>
            </a:r>
            <a:r>
              <a:rPr lang="ru-RU" sz="3200" dirty="0" smtClean="0">
                <a:solidFill>
                  <a:srgbClr val="000000"/>
                </a:solidFill>
                <a:latin typeface="Book Antiqua" pitchFamily="18" charset="0"/>
              </a:rPr>
              <a:t>повторять</a:t>
            </a:r>
            <a:endParaRPr sz="320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3547440" y="1476360"/>
            <a:ext cx="681912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800">
                <a:solidFill>
                  <a:srgbClr val="BCCCEA"/>
                </a:solidFill>
                <a:latin typeface="Calibri"/>
              </a:rPr>
              <a:t> 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2595538" y="214290"/>
            <a:ext cx="890532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 Antiqua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Book Antiqua"/>
              </a:rPr>
              <a:t>Формы организации работы:</a:t>
            </a:r>
            <a:endParaRPr sz="4000" b="1"/>
          </a:p>
        </p:txBody>
      </p:sp>
      <p:sp>
        <p:nvSpPr>
          <p:cNvPr id="101" name="CustomShape 3"/>
          <p:cNvSpPr/>
          <p:nvPr/>
        </p:nvSpPr>
        <p:spPr>
          <a:xfrm>
            <a:off x="452398" y="0"/>
            <a:ext cx="10753560" cy="5576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5"/>
            <a:endParaRPr sz="4000">
              <a:latin typeface="Book Antiqua" pitchFamily="18" charset="0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1248840" y="88200"/>
            <a:ext cx="9164880" cy="76212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>
              <a:lnSpc>
                <a:spcPct val="100000"/>
              </a:lnSpc>
            </a:pPr>
            <a:endParaRPr sz="400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3792" y="1355494"/>
            <a:ext cx="715578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ru-RU" sz="3200" b="1" dirty="0" smtClean="0">
                <a:latin typeface="Book Antiqua" pitchFamily="18" charset="0"/>
              </a:rPr>
              <a:t> </a:t>
            </a:r>
            <a:r>
              <a:rPr lang="ru-RU" sz="3600" dirty="0" smtClean="0">
                <a:latin typeface="Book Antiqua" pitchFamily="18" charset="0"/>
              </a:rPr>
              <a:t>индивидуальные занятия</a:t>
            </a:r>
          </a:p>
          <a:p>
            <a:pPr lvl="1"/>
            <a:endParaRPr lang="ru-RU" sz="3200" b="1" dirty="0" smtClean="0">
              <a:latin typeface="Candara" pitchFamily="34" charset="0"/>
            </a:endParaRP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/>
            <a:endParaRPr lang="ru-RU" sz="2400" b="1" dirty="0" smtClean="0">
              <a:latin typeface="Candara" pitchFamily="34" charset="0"/>
            </a:endParaRPr>
          </a:p>
          <a:p>
            <a:pPr lvl="1"/>
            <a:endParaRPr lang="ru-RU" dirty="0"/>
          </a:p>
        </p:txBody>
      </p:sp>
      <p:pic>
        <p:nvPicPr>
          <p:cNvPr id="9" name="Рисунок 8" descr="20170131_101719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16" y="1340768"/>
            <a:ext cx="3128734" cy="4857784"/>
          </a:xfrm>
          <a:prstGeom prst="rect">
            <a:avLst/>
          </a:prstGeom>
        </p:spPr>
      </p:pic>
      <p:pic>
        <p:nvPicPr>
          <p:cNvPr id="11" name="Рисунок 10" descr="20170202_102157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5404" y="2788380"/>
            <a:ext cx="6296234" cy="3571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3547440" y="1476360"/>
            <a:ext cx="681912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800">
                <a:solidFill>
                  <a:srgbClr val="BCCCEA"/>
                </a:solidFill>
                <a:latin typeface="Calibri"/>
              </a:rPr>
              <a:t> </a:t>
            </a:r>
            <a:endParaRPr/>
          </a:p>
        </p:txBody>
      </p:sp>
      <p:sp>
        <p:nvSpPr>
          <p:cNvPr id="43" name="CustomShape 2"/>
          <p:cNvSpPr/>
          <p:nvPr/>
        </p:nvSpPr>
        <p:spPr>
          <a:xfrm>
            <a:off x="2423592" y="908720"/>
            <a:ext cx="8210880" cy="283500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0000"/>
                </a:solidFill>
                <a:latin typeface="Book Antiqua"/>
              </a:rPr>
              <a:t>Чудеснее песка нет для детей забавы,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0000"/>
                </a:solidFill>
                <a:latin typeface="Book Antiqua"/>
              </a:rPr>
              <a:t>Его всегда имеется в достатке,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0000"/>
                </a:solidFill>
                <a:latin typeface="Book Antiqua"/>
              </a:rPr>
              <a:t>Течет он нежно так сквозь руки,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000000"/>
                </a:solidFill>
                <a:latin typeface="Book Antiqua"/>
              </a:rPr>
              <a:t>Что не сравнить его ни с чем…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600" dirty="0">
                <a:solidFill>
                  <a:srgbClr val="000000"/>
                </a:solidFill>
                <a:latin typeface="Book Antiqua"/>
              </a:rPr>
              <a:t>                                       И. </a:t>
            </a:r>
            <a:r>
              <a:rPr lang="ru-RU" sz="3600" dirty="0" err="1">
                <a:solidFill>
                  <a:srgbClr val="000000"/>
                </a:solidFill>
                <a:latin typeface="Book Antiqua"/>
              </a:rPr>
              <a:t>Рингельнац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2"/>
          <p:cNvSpPr/>
          <p:nvPr/>
        </p:nvSpPr>
        <p:spPr>
          <a:xfrm>
            <a:off x="2666976" y="428604"/>
            <a:ext cx="890532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 Antiqua"/>
              </a:rPr>
              <a:t> </a:t>
            </a:r>
            <a:endParaRPr sz="4000" b="1"/>
          </a:p>
        </p:txBody>
      </p:sp>
      <p:sp>
        <p:nvSpPr>
          <p:cNvPr id="101" name="CustomShape 3"/>
          <p:cNvSpPr/>
          <p:nvPr/>
        </p:nvSpPr>
        <p:spPr>
          <a:xfrm>
            <a:off x="452398" y="0"/>
            <a:ext cx="10753560" cy="5576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5"/>
            <a:endParaRPr sz="4000">
              <a:latin typeface="Book Antiqua" pitchFamily="18" charset="0"/>
            </a:endParaRPr>
          </a:p>
        </p:txBody>
      </p:sp>
      <p:pic>
        <p:nvPicPr>
          <p:cNvPr id="7" name="Рисунок 6" descr="20170202_10441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0256" y="1134192"/>
            <a:ext cx="3559632" cy="5387668"/>
          </a:xfrm>
          <a:prstGeom prst="rect">
            <a:avLst/>
          </a:prstGeom>
        </p:spPr>
      </p:pic>
      <p:pic>
        <p:nvPicPr>
          <p:cNvPr id="8" name="Рисунок 7" descr="20170202_102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4279" y="2788380"/>
            <a:ext cx="4355237" cy="2526245"/>
          </a:xfrm>
          <a:prstGeom prst="rect">
            <a:avLst/>
          </a:prstGeom>
        </p:spPr>
      </p:pic>
      <p:pic>
        <p:nvPicPr>
          <p:cNvPr id="9" name="Рисунок 8" descr="20170202_102537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024" y="1162400"/>
            <a:ext cx="3284088" cy="5286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1068" y="395411"/>
            <a:ext cx="686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ru-RU" sz="3600" dirty="0">
                <a:latin typeface="Book Antiqua" pitchFamily="18" charset="0"/>
              </a:rPr>
              <a:t>п</a:t>
            </a:r>
            <a:r>
              <a:rPr lang="ru-RU" sz="3600" dirty="0" smtClean="0">
                <a:latin typeface="Book Antiqua" pitchFamily="18" charset="0"/>
              </a:rPr>
              <a:t>одгрупповые занятия</a:t>
            </a:r>
            <a:endParaRPr lang="ru-RU" sz="36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3547440" y="1476360"/>
            <a:ext cx="681912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800">
                <a:solidFill>
                  <a:srgbClr val="BCCCEA"/>
                </a:solidFill>
                <a:latin typeface="Calibri"/>
              </a:rPr>
              <a:t> 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579600" y="857520"/>
            <a:ext cx="1013544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Book Antiqua"/>
              </a:rPr>
              <a:t> </a:t>
            </a:r>
            <a:endParaRPr/>
          </a:p>
        </p:txBody>
      </p:sp>
      <p:sp>
        <p:nvSpPr>
          <p:cNvPr id="101" name="CustomShape 3"/>
          <p:cNvSpPr/>
          <p:nvPr/>
        </p:nvSpPr>
        <p:spPr>
          <a:xfrm>
            <a:off x="579600" y="902160"/>
            <a:ext cx="10753560" cy="55767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ru-RU" sz="2400" dirty="0">
                <a:solidFill>
                  <a:srgbClr val="000000"/>
                </a:solidFill>
                <a:latin typeface="Book Antiqua"/>
              </a:rPr>
              <a:t>Желательно, чтобы дети работали стоя – так у них будет больше свободы </a:t>
            </a:r>
            <a:r>
              <a:rPr lang="ru-RU" sz="2400" dirty="0" smtClean="0">
                <a:solidFill>
                  <a:srgbClr val="000000"/>
                </a:solidFill>
                <a:latin typeface="Book Antiqua"/>
              </a:rPr>
              <a:t>движений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ru-RU" sz="2400" dirty="0">
                <a:solidFill>
                  <a:srgbClr val="000000"/>
                </a:solidFill>
                <a:latin typeface="Book Antiqua"/>
              </a:rPr>
              <a:t>Материал, который в данный момент не используется, лучше убрать в специальный </a:t>
            </a:r>
            <a:r>
              <a:rPr lang="ru-RU" sz="2400" dirty="0" smtClean="0">
                <a:solidFill>
                  <a:srgbClr val="000000"/>
                </a:solidFill>
                <a:latin typeface="Book Antiqua"/>
              </a:rPr>
              <a:t>ящик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ru-RU" sz="2400" dirty="0">
                <a:solidFill>
                  <a:srgbClr val="000000"/>
                </a:solidFill>
                <a:latin typeface="Book Antiqua"/>
              </a:rPr>
              <a:t>С детьми полезно устраивать своего рода «мозговые штурмы», во время которых можно обсуждать, например, какие ещё материалы подойдут для игр и рисования в </a:t>
            </a:r>
            <a:r>
              <a:rPr lang="ru-RU" sz="2400" dirty="0" smtClean="0">
                <a:solidFill>
                  <a:srgbClr val="000000"/>
                </a:solidFill>
                <a:latin typeface="Book Antiqua"/>
              </a:rPr>
              <a:t>песочнице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ru-RU" sz="2400" dirty="0">
                <a:solidFill>
                  <a:srgbClr val="000000"/>
                </a:solidFill>
                <a:latin typeface="Book Antiqua"/>
              </a:rPr>
              <a:t>Следует запретить использование предметов и материалов, которые могут поцарапать </a:t>
            </a:r>
            <a:r>
              <a:rPr lang="ru-RU" sz="2400" dirty="0" smtClean="0">
                <a:solidFill>
                  <a:srgbClr val="000000"/>
                </a:solidFill>
                <a:latin typeface="Book Antiqua"/>
              </a:rPr>
              <a:t>дно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ru-RU" sz="2400" dirty="0">
                <a:solidFill>
                  <a:srgbClr val="000000"/>
                </a:solidFill>
                <a:latin typeface="Book Antiqua"/>
              </a:rPr>
              <a:t>Песок время от времени следует </a:t>
            </a:r>
            <a:r>
              <a:rPr lang="ru-RU" sz="2400" dirty="0" smtClean="0">
                <a:solidFill>
                  <a:srgbClr val="000000"/>
                </a:solidFill>
                <a:latin typeface="Book Antiqua"/>
              </a:rPr>
              <a:t>очищать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ru-RU" sz="2400" dirty="0">
                <a:solidFill>
                  <a:srgbClr val="000000"/>
                </a:solidFill>
                <a:latin typeface="Book Antiqua"/>
              </a:rPr>
              <a:t>Требуйте, чтобы перед началом занятий (и в конце занятий) с песком дети мыли руки – таковы гигиенические </a:t>
            </a:r>
            <a:r>
              <a:rPr lang="ru-RU" sz="2400" dirty="0" smtClean="0">
                <a:solidFill>
                  <a:srgbClr val="000000"/>
                </a:solidFill>
                <a:latin typeface="Book Antiqua"/>
              </a:rPr>
              <a:t>нормы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ru-RU" sz="2400" dirty="0">
                <a:solidFill>
                  <a:srgbClr val="000000"/>
                </a:solidFill>
                <a:latin typeface="Book Antiqua"/>
              </a:rPr>
              <a:t>После занятий световой стол рекомендуется закрывать специальной </a:t>
            </a:r>
            <a:r>
              <a:rPr lang="ru-RU" sz="2400" dirty="0" smtClean="0">
                <a:solidFill>
                  <a:srgbClr val="000000"/>
                </a:solidFill>
                <a:latin typeface="Book Antiqua"/>
              </a:rPr>
              <a:t>крышкой</a:t>
            </a:r>
            <a:endParaRPr dirty="0"/>
          </a:p>
        </p:txBody>
      </p:sp>
      <p:sp>
        <p:nvSpPr>
          <p:cNvPr id="102" name="CustomShape 4"/>
          <p:cNvSpPr/>
          <p:nvPr/>
        </p:nvSpPr>
        <p:spPr>
          <a:xfrm>
            <a:off x="1248840" y="88200"/>
            <a:ext cx="9164880" cy="76212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rgbClr val="000000"/>
                </a:solidFill>
                <a:latin typeface="Book Antiqua"/>
              </a:rPr>
              <a:t>Советы по организации занятий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3547440" y="1476360"/>
            <a:ext cx="681912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800">
                <a:solidFill>
                  <a:srgbClr val="BCCCEA"/>
                </a:solidFill>
                <a:latin typeface="Calibri"/>
              </a:rPr>
              <a:t> 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579600" y="857520"/>
            <a:ext cx="1013544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Book Antiqua"/>
              </a:rPr>
              <a:t> </a:t>
            </a:r>
            <a:endParaRPr/>
          </a:p>
        </p:txBody>
      </p:sp>
      <p:sp>
        <p:nvSpPr>
          <p:cNvPr id="102" name="CustomShape 4"/>
          <p:cNvSpPr/>
          <p:nvPr/>
        </p:nvSpPr>
        <p:spPr>
          <a:xfrm>
            <a:off x="1248840" y="88200"/>
            <a:ext cx="9164880" cy="76212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881026" y="642918"/>
            <a:ext cx="1131097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Book Antiqua" pitchFamily="18" charset="0"/>
              </a:rPr>
              <a:t>Преимущества метода «Песочная терапия» </a:t>
            </a:r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latin typeface="Book Antiqua" pitchFamily="18" charset="0"/>
              </a:rPr>
              <a:t>Песок</a:t>
            </a:r>
            <a:r>
              <a:rPr lang="ru-RU" sz="2800" dirty="0" smtClean="0">
                <a:latin typeface="Book Antiqua" pitchFamily="18" charset="0"/>
              </a:rPr>
              <a:t> – природный материал</a:t>
            </a:r>
          </a:p>
          <a:p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Песок </a:t>
            </a:r>
            <a:r>
              <a:rPr lang="ru-RU" sz="2800" dirty="0" smtClean="0">
                <a:latin typeface="Book Antiqua" pitchFamily="18" charset="0"/>
              </a:rPr>
              <a:t>способен «заземлять» отрицательную энергию</a:t>
            </a:r>
          </a:p>
          <a:p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r>
              <a:rPr lang="ru-RU" sz="2800" b="1" dirty="0" smtClean="0">
                <a:latin typeface="Book Antiqua" pitchFamily="18" charset="0"/>
              </a:rPr>
              <a:t>Песок</a:t>
            </a:r>
            <a:r>
              <a:rPr lang="ru-RU" sz="2800" dirty="0" smtClean="0">
                <a:latin typeface="Book Antiqua" pitchFamily="18" charset="0"/>
              </a:rPr>
              <a:t> – загадочный материал, обладающий способностью завораживать ребёнка </a:t>
            </a:r>
          </a:p>
          <a:p>
            <a:endParaRPr lang="ru-RU" sz="2800" dirty="0" smtClean="0">
              <a:latin typeface="Book Antiqua" pitchFamily="18" charset="0"/>
            </a:endParaRPr>
          </a:p>
          <a:p>
            <a:r>
              <a:rPr lang="ru-RU" sz="2800" dirty="0" smtClean="0">
                <a:latin typeface="Book Antiqua" pitchFamily="18" charset="0"/>
              </a:rPr>
              <a:t/>
            </a:r>
            <a:br>
              <a:rPr lang="ru-RU" sz="2800" dirty="0" smtClean="0">
                <a:latin typeface="Book Antiqua" pitchFamily="18" charset="0"/>
              </a:rPr>
            </a:br>
            <a:r>
              <a:rPr lang="ru-RU" sz="2800" dirty="0" smtClean="0">
                <a:latin typeface="Book Antiqua" pitchFamily="18" charset="0"/>
              </a:rPr>
              <a:t>Для дошкольников - это прежде всего </a:t>
            </a:r>
            <a:r>
              <a:rPr lang="ru-RU" sz="2800" b="1" dirty="0" smtClean="0">
                <a:latin typeface="Book Antiqua" pitchFamily="18" charset="0"/>
              </a:rPr>
              <a:t>игра</a:t>
            </a:r>
            <a:r>
              <a:rPr lang="ru-RU" sz="2800" dirty="0" smtClean="0">
                <a:latin typeface="Book Antiqua" pitchFamily="18" charset="0"/>
              </a:rPr>
              <a:t>, которая доставляет </a:t>
            </a:r>
            <a:r>
              <a:rPr lang="ru-RU" sz="2800" b="1" dirty="0" smtClean="0">
                <a:latin typeface="Book Antiqua" pitchFamily="18" charset="0"/>
              </a:rPr>
              <a:t>огромное удовольствие</a:t>
            </a:r>
            <a:r>
              <a:rPr lang="ru-RU" sz="2800" dirty="0" smtClean="0">
                <a:latin typeface="Book Antiqua" pitchFamily="18" charset="0"/>
              </a:rPr>
              <a:t>, а не </a:t>
            </a:r>
            <a:r>
              <a:rPr lang="ru-RU" sz="2800" dirty="0" err="1" smtClean="0">
                <a:latin typeface="Book Antiqua" pitchFamily="18" charset="0"/>
              </a:rPr>
              <a:t>дидактизированное</a:t>
            </a:r>
            <a:r>
              <a:rPr lang="ru-RU" sz="2800" dirty="0" smtClean="0">
                <a:latin typeface="Book Antiqua" pitchFamily="18" charset="0"/>
              </a:rPr>
              <a:t> обучение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547440" y="1476360"/>
            <a:ext cx="681912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800">
                <a:solidFill>
                  <a:srgbClr val="BCCCEA"/>
                </a:solidFill>
                <a:latin typeface="Calibri"/>
              </a:rPr>
              <a:t> 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2323080" y="249840"/>
            <a:ext cx="7735320" cy="76212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400" b="1" dirty="0">
                <a:solidFill>
                  <a:srgbClr val="000000"/>
                </a:solidFill>
                <a:latin typeface="Book Antiqua"/>
              </a:rPr>
              <a:t>Техники рисования песком</a:t>
            </a:r>
            <a:endParaRPr/>
          </a:p>
        </p:txBody>
      </p:sp>
      <p:sp>
        <p:nvSpPr>
          <p:cNvPr id="90" name="CustomShape 3"/>
          <p:cNvSpPr/>
          <p:nvPr/>
        </p:nvSpPr>
        <p:spPr>
          <a:xfrm>
            <a:off x="541080" y="1019160"/>
            <a:ext cx="7263360" cy="191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Book Antiqua"/>
              </a:rPr>
              <a:t>Первой является рисование, о котором </a:t>
            </a:r>
            <a:r>
              <a:rPr lang="ru-RU" sz="2400" dirty="0" smtClean="0">
                <a:solidFill>
                  <a:srgbClr val="000000"/>
                </a:solidFill>
                <a:latin typeface="Book Antiqua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Book Antiqua"/>
              </a:rPr>
              <a:t>говорят </a:t>
            </a:r>
            <a:r>
              <a:rPr lang="ru-RU" sz="2400" b="1" dirty="0">
                <a:solidFill>
                  <a:srgbClr val="0070C0"/>
                </a:solidFill>
                <a:latin typeface="Book Antiqua"/>
              </a:rPr>
              <a:t>«светлым по темному»</a:t>
            </a:r>
            <a:r>
              <a:rPr lang="ru-RU" sz="2400" dirty="0">
                <a:solidFill>
                  <a:srgbClr val="000000"/>
                </a:solidFill>
                <a:latin typeface="Book Antiqua"/>
              </a:rPr>
              <a:t>. Для него готовят фон – равномерно насыпают на стол песок, а затем рисуют по нему, раздвигая песчинки и оставляя светлые </a:t>
            </a:r>
            <a:r>
              <a:rPr lang="ru-RU" sz="2400" dirty="0" smtClean="0">
                <a:solidFill>
                  <a:srgbClr val="000000"/>
                </a:solidFill>
                <a:latin typeface="Book Antiqua"/>
              </a:rPr>
              <a:t>линии</a:t>
            </a:r>
            <a:endParaRPr/>
          </a:p>
        </p:txBody>
      </p:sp>
      <p:pic>
        <p:nvPicPr>
          <p:cNvPr id="9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01240" y="2575800"/>
            <a:ext cx="5259240" cy="346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3547440" y="1476360"/>
            <a:ext cx="681912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800">
                <a:solidFill>
                  <a:srgbClr val="BCCCEA"/>
                </a:solidFill>
                <a:latin typeface="Calibri"/>
              </a:rPr>
              <a:t> 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499320" y="691560"/>
            <a:ext cx="9288000" cy="1553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Book Antiqua"/>
              </a:rPr>
              <a:t>Обратная этому техника – рисование </a:t>
            </a:r>
            <a:r>
              <a:rPr lang="ru-RU" sz="2400" b="1" dirty="0">
                <a:solidFill>
                  <a:srgbClr val="0070C0"/>
                </a:solidFill>
                <a:latin typeface="Book Antiqua"/>
              </a:rPr>
              <a:t>«темным по светлому». </a:t>
            </a:r>
            <a:r>
              <a:rPr lang="ru-RU" sz="2400" dirty="0">
                <a:solidFill>
                  <a:srgbClr val="000000"/>
                </a:solidFill>
                <a:latin typeface="Book Antiqua"/>
              </a:rPr>
              <a:t>На чистую поверхность наносятся различные элементы с помощью заполнения песком. Обе эти техники легко совмещаются и </a:t>
            </a:r>
            <a:r>
              <a:rPr lang="ru-RU" sz="2400" dirty="0" smtClean="0">
                <a:solidFill>
                  <a:srgbClr val="000000"/>
                </a:solidFill>
                <a:latin typeface="Book Antiqua"/>
              </a:rPr>
              <a:t>комбинируются</a:t>
            </a:r>
            <a:endParaRPr/>
          </a:p>
        </p:txBody>
      </p:sp>
      <p:pic>
        <p:nvPicPr>
          <p:cNvPr id="9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17400" y="1999440"/>
            <a:ext cx="5422680" cy="361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3547440" y="1476360"/>
            <a:ext cx="681912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800">
                <a:solidFill>
                  <a:srgbClr val="BCCCEA"/>
                </a:solidFill>
                <a:latin typeface="Calibri"/>
              </a:rPr>
              <a:t> </a:t>
            </a:r>
            <a:endParaRPr/>
          </a:p>
        </p:txBody>
      </p:sp>
      <p:sp>
        <p:nvSpPr>
          <p:cNvPr id="96" name="CustomShape 2"/>
          <p:cNvSpPr/>
          <p:nvPr/>
        </p:nvSpPr>
        <p:spPr>
          <a:xfrm>
            <a:off x="5672880" y="211320"/>
            <a:ext cx="484200" cy="64044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CustomShape 3"/>
          <p:cNvSpPr/>
          <p:nvPr/>
        </p:nvSpPr>
        <p:spPr>
          <a:xfrm>
            <a:off x="636500" y="1268760"/>
            <a:ext cx="10556960" cy="43924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numCol="2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ru-RU" sz="2800" dirty="0" smtClean="0">
                <a:solidFill>
                  <a:srgbClr val="000000"/>
                </a:solidFill>
                <a:latin typeface="Book Antiqua" pitchFamily="18" charset="0"/>
              </a:rPr>
              <a:t>«</a:t>
            </a:r>
            <a:r>
              <a:rPr lang="ru-RU" sz="2800" b="1" dirty="0" smtClean="0">
                <a:solidFill>
                  <a:srgbClr val="000000"/>
                </a:solidFill>
                <a:latin typeface="Book Antiqua" pitchFamily="18" charset="0"/>
              </a:rPr>
              <a:t>Посолить</a:t>
            </a:r>
            <a:r>
              <a:rPr lang="ru-RU" sz="2800" b="1" dirty="0">
                <a:solidFill>
                  <a:srgbClr val="000000"/>
                </a:solidFill>
                <a:latin typeface="Book Antiqua" pitchFamily="18" charset="0"/>
              </a:rPr>
              <a:t>» </a:t>
            </a:r>
            <a:r>
              <a:rPr lang="ru-RU" sz="2800" b="1" dirty="0" smtClean="0">
                <a:solidFill>
                  <a:srgbClr val="000000"/>
                </a:solidFill>
                <a:latin typeface="Book Antiqua" pitchFamily="18" charset="0"/>
              </a:rPr>
              <a:t>песком</a:t>
            </a:r>
          </a:p>
          <a:p>
            <a:pPr>
              <a:lnSpc>
                <a:spcPct val="100000"/>
              </a:lnSpc>
            </a:pPr>
            <a:endParaRPr sz="2800" b="1" dirty="0">
              <a:latin typeface="Book Antiqua" pitchFamily="18" charset="0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ru-RU" sz="2800" b="1" dirty="0" smtClean="0">
                <a:solidFill>
                  <a:srgbClr val="000000"/>
                </a:solidFill>
                <a:latin typeface="Book Antiqua" pitchFamily="18" charset="0"/>
              </a:rPr>
              <a:t> Песочная струя</a:t>
            </a:r>
          </a:p>
          <a:p>
            <a:pPr>
              <a:lnSpc>
                <a:spcPct val="100000"/>
              </a:lnSpc>
            </a:pPr>
            <a:endParaRPr sz="2800" b="1" dirty="0">
              <a:latin typeface="Book Antiqua" pitchFamily="18" charset="0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ru-RU" sz="2800" b="1" dirty="0" smtClean="0">
                <a:solidFill>
                  <a:srgbClr val="000000"/>
                </a:solidFill>
                <a:latin typeface="Book Antiqua" pitchFamily="18" charset="0"/>
              </a:rPr>
              <a:t> С </a:t>
            </a:r>
            <a:r>
              <a:rPr lang="ru-RU" sz="2800" b="1" dirty="0">
                <a:solidFill>
                  <a:srgbClr val="000000"/>
                </a:solidFill>
                <a:latin typeface="Book Antiqua" pitchFamily="18" charset="0"/>
              </a:rPr>
              <a:t>помощью </a:t>
            </a:r>
            <a:r>
              <a:rPr lang="ru-RU" sz="2800" b="1" dirty="0" smtClean="0">
                <a:solidFill>
                  <a:srgbClr val="000000"/>
                </a:solidFill>
                <a:latin typeface="Book Antiqua" pitchFamily="18" charset="0"/>
              </a:rPr>
              <a:t>пальцев</a:t>
            </a:r>
          </a:p>
          <a:p>
            <a:pPr>
              <a:lnSpc>
                <a:spcPct val="100000"/>
              </a:lnSpc>
            </a:pPr>
            <a:endParaRPr sz="2800" b="1" dirty="0">
              <a:latin typeface="Book Antiqua" pitchFamily="18" charset="0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ru-RU" sz="2800" b="1" dirty="0" smtClean="0">
                <a:solidFill>
                  <a:srgbClr val="000000"/>
                </a:solidFill>
                <a:latin typeface="Book Antiqua" pitchFamily="18" charset="0"/>
              </a:rPr>
              <a:t> Использование тыльной стороны ладони</a:t>
            </a:r>
            <a:endParaRPr lang="ru-RU" sz="2800" b="1" dirty="0" smtClean="0">
              <a:latin typeface="Book Antiqua" pitchFamily="18" charset="0"/>
            </a:endParaRPr>
          </a:p>
          <a:p>
            <a:pPr>
              <a:lnSpc>
                <a:spcPct val="100000"/>
              </a:lnSpc>
            </a:pPr>
            <a:endParaRPr lang="ru-RU" sz="2800" b="1" dirty="0">
              <a:latin typeface="Book Antiqua" pitchFamily="18" charset="0"/>
            </a:endParaRPr>
          </a:p>
          <a:p>
            <a:pPr>
              <a:lnSpc>
                <a:spcPct val="100000"/>
              </a:lnSpc>
            </a:pPr>
            <a:endParaRPr sz="2800" b="1" dirty="0">
              <a:latin typeface="Book Antiqua" pitchFamily="18" charset="0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ru-RU" sz="2800" b="1" dirty="0" smtClean="0">
                <a:solidFill>
                  <a:srgbClr val="000000"/>
                </a:solidFill>
                <a:latin typeface="Book Antiqua" pitchFamily="18" charset="0"/>
              </a:rPr>
              <a:t> Использование ребра ладони</a:t>
            </a:r>
          </a:p>
          <a:p>
            <a:pPr>
              <a:lnSpc>
                <a:spcPct val="100000"/>
              </a:lnSpc>
            </a:pPr>
            <a:endParaRPr sz="2800" b="1" dirty="0">
              <a:latin typeface="Book Antiqua" pitchFamily="18" charset="0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ru-RU" sz="2800" b="1" dirty="0" smtClean="0">
                <a:solidFill>
                  <a:srgbClr val="000000"/>
                </a:solidFill>
                <a:latin typeface="Book Antiqua" pitchFamily="18" charset="0"/>
              </a:rPr>
              <a:t> С помощью кулаков</a:t>
            </a:r>
          </a:p>
          <a:p>
            <a:pPr>
              <a:lnSpc>
                <a:spcPct val="100000"/>
              </a:lnSpc>
            </a:pPr>
            <a:endParaRPr sz="2800" b="1" dirty="0">
              <a:latin typeface="Book Antiqua" pitchFamily="18" charset="0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ru-RU" sz="2800" b="1" dirty="0" smtClean="0">
                <a:solidFill>
                  <a:srgbClr val="000000"/>
                </a:solidFill>
                <a:latin typeface="Book Antiqua" pitchFamily="18" charset="0"/>
              </a:rPr>
              <a:t> Использование точечных движений </a:t>
            </a:r>
            <a:r>
              <a:rPr lang="ru-RU" sz="2800" b="1" dirty="0">
                <a:solidFill>
                  <a:srgbClr val="000000"/>
                </a:solidFill>
                <a:latin typeface="Book Antiqua" pitchFamily="18" charset="0"/>
              </a:rPr>
              <a:t>подушечек </a:t>
            </a:r>
            <a:r>
              <a:rPr lang="ru-RU" sz="2800" b="1" dirty="0" smtClean="0">
                <a:solidFill>
                  <a:srgbClr val="000000"/>
                </a:solidFill>
                <a:latin typeface="Book Antiqua" pitchFamily="18" charset="0"/>
              </a:rPr>
              <a:t>пальцев</a:t>
            </a:r>
            <a:endParaRPr sz="2800" b="1" dirty="0">
              <a:latin typeface="Book Antiqua" pitchFamily="18" charset="0"/>
            </a:endParaRPr>
          </a:p>
        </p:txBody>
      </p:sp>
      <p:sp>
        <p:nvSpPr>
          <p:cNvPr id="98" name="TextShape 4"/>
          <p:cNvSpPr txBox="1"/>
          <p:nvPr/>
        </p:nvSpPr>
        <p:spPr>
          <a:xfrm>
            <a:off x="2809852" y="124920"/>
            <a:ext cx="6095828" cy="5950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ru-RU" sz="4000" b="1" dirty="0">
                <a:latin typeface="Book Antiqua"/>
              </a:rPr>
              <a:t>Приемы рисования песком</a:t>
            </a:r>
            <a:endParaRPr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738150" y="0"/>
            <a:ext cx="10501386" cy="1552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3200" b="1" dirty="0" smtClean="0">
              <a:solidFill>
                <a:srgbClr val="0066FF"/>
              </a:solidFill>
              <a:latin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rgbClr val="0066FF"/>
                </a:solidFill>
                <a:latin typeface="Book Antiqua" pitchFamily="18" charset="0"/>
              </a:rPr>
              <a:t>Направления коррекционной работы:</a:t>
            </a:r>
            <a:endParaRPr sz="4000">
              <a:latin typeface="Book Antiqua" pitchFamily="18" charset="0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1523968" y="1214422"/>
            <a:ext cx="861516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Bookman Old Style"/>
              </a:rPr>
              <a:t>Световой планшет мы можем использовать на всех этапах работы</a:t>
            </a:r>
            <a:endParaRPr sz="2400"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Bookman Old Style"/>
              </a:rPr>
              <a:t>  </a:t>
            </a:r>
            <a:endParaRPr/>
          </a:p>
        </p:txBody>
      </p:sp>
      <p:graphicFrame>
        <p:nvGraphicFramePr>
          <p:cNvPr id="138" name="Table 3"/>
          <p:cNvGraphicFramePr/>
          <p:nvPr>
            <p:extLst>
              <p:ext uri="{D42A27DB-BD31-4B8C-83A1-F6EECF244321}">
                <p14:modId xmlns:p14="http://schemas.microsoft.com/office/powerpoint/2010/main" val="97772953"/>
              </p:ext>
            </p:extLst>
          </p:nvPr>
        </p:nvGraphicFramePr>
        <p:xfrm>
          <a:off x="1775520" y="2204864"/>
          <a:ext cx="8882570" cy="34747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99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1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8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/>
                        <a:t>Подготовительный этап</a:t>
                      </a:r>
                      <a:endParaRPr sz="2000" b="1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/>
                        <a:t>Формирование первичных произносительных навыков и умений</a:t>
                      </a:r>
                      <a:endParaRPr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8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/>
                        <a:t>Развитие </a:t>
                      </a:r>
                      <a:r>
                        <a:rPr lang="ru-RU" sz="2000" dirty="0" smtClean="0"/>
                        <a:t>артикуляции</a:t>
                      </a:r>
                      <a:endParaRPr sz="200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/>
                        <a:t>Р</a:t>
                      </a:r>
                      <a:r>
                        <a:rPr lang="ru-RU" sz="2000" dirty="0" smtClean="0"/>
                        <a:t>азвитие дыхания</a:t>
                      </a:r>
                      <a:endParaRPr sz="200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/>
                        <a:t>Р</a:t>
                      </a:r>
                      <a:r>
                        <a:rPr lang="ru-RU" sz="2000" dirty="0" smtClean="0"/>
                        <a:t>азвитие </a:t>
                      </a:r>
                      <a:r>
                        <a:rPr lang="ru-RU" sz="2000" dirty="0"/>
                        <a:t>фонематического </a:t>
                      </a:r>
                      <a:r>
                        <a:rPr lang="ru-RU" sz="2000" dirty="0" smtClean="0"/>
                        <a:t>слуха</a:t>
                      </a:r>
                      <a:endParaRPr sz="200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/>
                        <a:t>Р</a:t>
                      </a:r>
                      <a:r>
                        <a:rPr lang="ru-RU" sz="2000" dirty="0" smtClean="0"/>
                        <a:t>азвитие голоса</a:t>
                      </a:r>
                      <a:endParaRPr sz="200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/>
                        <a:t>Р</a:t>
                      </a:r>
                      <a:r>
                        <a:rPr lang="ru-RU" sz="2000" dirty="0" smtClean="0"/>
                        <a:t>азвитие </a:t>
                      </a:r>
                      <a:r>
                        <a:rPr lang="ru-RU" sz="2000" dirty="0"/>
                        <a:t>общей и мелкой </a:t>
                      </a:r>
                      <a:r>
                        <a:rPr lang="ru-RU" sz="2000" dirty="0" smtClean="0"/>
                        <a:t>моторики</a:t>
                      </a:r>
                      <a:endParaRPr sz="200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/>
                        <a:t>Р</a:t>
                      </a:r>
                      <a:r>
                        <a:rPr lang="ru-RU" sz="2000" dirty="0" smtClean="0"/>
                        <a:t>азвитие </a:t>
                      </a:r>
                      <a:r>
                        <a:rPr lang="ru-RU" sz="2000" dirty="0"/>
                        <a:t>чувства </a:t>
                      </a:r>
                      <a:r>
                        <a:rPr lang="ru-RU" sz="2000" dirty="0" smtClean="0"/>
                        <a:t>ритма</a:t>
                      </a:r>
                      <a:endParaRPr sz="2000"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/>
                        <a:t>Постановка </a:t>
                      </a:r>
                      <a:r>
                        <a:rPr lang="ru-RU" sz="2000" dirty="0" smtClean="0"/>
                        <a:t>звуков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/>
                        <a:t>Автоматизация </a:t>
                      </a:r>
                      <a:r>
                        <a:rPr lang="ru-RU" sz="2000" dirty="0" smtClean="0"/>
                        <a:t>звуков</a:t>
                      </a:r>
                      <a:endParaRPr sz="20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/>
                        <a:t>Дифференциация </a:t>
                      </a:r>
                      <a:r>
                        <a:rPr lang="ru-RU" sz="2000" dirty="0" smtClean="0"/>
                        <a:t>звуков</a:t>
                      </a:r>
                      <a:endParaRPr sz="20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343472" y="895320"/>
            <a:ext cx="9865096" cy="534199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140" name="CustomShape 2"/>
          <p:cNvSpPr/>
          <p:nvPr/>
        </p:nvSpPr>
        <p:spPr>
          <a:xfrm>
            <a:off x="1991544" y="895320"/>
            <a:ext cx="8352928" cy="588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numCol="1"/>
          <a:lstStyle/>
          <a:p>
            <a:pPr marL="342900" indent="-342900"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Игры для знакомства с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песком</a:t>
            </a:r>
            <a:endParaRPr sz="2000" dirty="0"/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Игры на развитие мелкой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моторики</a:t>
            </a:r>
            <a:endParaRPr sz="2000" dirty="0"/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Игры на развитие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дыхания</a:t>
            </a:r>
            <a:endParaRPr sz="2000" dirty="0"/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Игры на развитие артикуляционной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моторики</a:t>
            </a:r>
            <a:endParaRPr sz="2000" dirty="0"/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Игры на развитие фонематических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процессов</a:t>
            </a:r>
            <a:endParaRPr sz="2000" dirty="0"/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Игры для развития чувства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ритма</a:t>
            </a:r>
            <a:endParaRPr sz="2000" dirty="0"/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Игры на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постановку, автоматизацию звуков</a:t>
            </a:r>
            <a:endParaRPr sz="2000" dirty="0"/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Игры на развитие слоговой структуры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слова</a:t>
            </a:r>
            <a:endParaRPr sz="2000" dirty="0"/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Игры на развитие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лексико-грамматической стороны речи</a:t>
            </a:r>
            <a:endParaRPr sz="2000" dirty="0"/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Игры на формирование связной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речи</a:t>
            </a:r>
            <a:endParaRPr sz="2000" dirty="0"/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Игры по обучению </a:t>
            </a:r>
            <a:r>
              <a:rPr lang="ru-RU" sz="2000" dirty="0" smtClean="0">
                <a:solidFill>
                  <a:srgbClr val="000000"/>
                </a:solidFill>
                <a:latin typeface="Bookman Old Style"/>
              </a:rPr>
              <a:t>грамоте</a:t>
            </a:r>
            <a:endParaRPr sz="2000"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41" name="CustomShape 3"/>
          <p:cNvSpPr/>
          <p:nvPr/>
        </p:nvSpPr>
        <p:spPr>
          <a:xfrm>
            <a:off x="1582920" y="12528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0066FF"/>
                </a:solidFill>
                <a:latin typeface="Bookman Old Style"/>
              </a:rPr>
              <a:t>Примеры игр на световом планшете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514520" y="49392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Здравствуй, песок</a:t>
            </a:r>
            <a:endParaRPr/>
          </a:p>
        </p:txBody>
      </p:sp>
      <p:pic>
        <p:nvPicPr>
          <p:cNvPr id="143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7842240" y="4876920"/>
            <a:ext cx="4349520" cy="1893600"/>
          </a:xfrm>
          <a:prstGeom prst="rect">
            <a:avLst/>
          </a:prstGeom>
          <a:ln>
            <a:noFill/>
          </a:ln>
        </p:spPr>
      </p:pic>
      <p:pic>
        <p:nvPicPr>
          <p:cNvPr id="14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974000" y="909720"/>
            <a:ext cx="4217760" cy="481140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1109520" y="1755720"/>
            <a:ext cx="6768720" cy="3930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Bookman Old Style"/>
              </a:rPr>
              <a:t>снижение психофизического напряжения.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Bookman Old Style"/>
              </a:rPr>
              <a:t>Педагог от имени Феи просит по-разному «поздороваться с песком», то есть различными способами дотронуться до песка. Ребёнок дотрагивается до песка поочерёдно пальцами одной, потом второй руки, затем всеми пальцами одновременно; легко или с напряжением сжимает кулачки с песком, затем медленно высыпает его в песочницу; дотрагивается до песка всей ладошкой – внутренней, затем тыльной стороной; перетирает песок между пальцами, ладонями.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46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1741320" y="5335560"/>
            <a:ext cx="6397200" cy="1434600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155520" y="6046920"/>
            <a:ext cx="845640" cy="709200"/>
          </a:xfrm>
          <a:prstGeom prst="actionButtonBackPrevious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Необыкновенные следы</a:t>
            </a:r>
            <a:endParaRPr/>
          </a:p>
        </p:txBody>
      </p:sp>
      <p:sp>
        <p:nvSpPr>
          <p:cNvPr id="149" name="CustomShape 2"/>
          <p:cNvSpPr/>
          <p:nvPr/>
        </p:nvSpPr>
        <p:spPr>
          <a:xfrm>
            <a:off x="881026" y="785794"/>
            <a:ext cx="10085040" cy="405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 развитие тактильной чувствительности, мелкой моторики, воображения.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Взрослый предлагает ребёнку превратиться в животных и побегать по песку.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«Идут медвежата» – ребёнок кулачками и ладонями с силой надавливает на песок.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«Прыгают зайцы» – кончиками пальцев ребёнок ударяет по поверхности песка, двигаясь в разных направлениях.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«Ползут змейки» – ребёнок расслабленными / напряжёнными пальцами создаёт волны на поверхности песка (в разных направлениях).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50" name="CustomShape 3"/>
          <p:cNvSpPr/>
          <p:nvPr/>
        </p:nvSpPr>
        <p:spPr>
          <a:xfrm>
            <a:off x="11409480" y="6210360"/>
            <a:ext cx="560160" cy="44892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957760" y="221760"/>
            <a:ext cx="6095520" cy="94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rgbClr val="000000"/>
                </a:solidFill>
                <a:latin typeface="Book Antiqua"/>
              </a:rPr>
              <a:t>Практический материал воспитания и обучения детей </a:t>
            </a:r>
            <a:endParaRPr sz="4000"/>
          </a:p>
        </p:txBody>
      </p:sp>
      <p:sp>
        <p:nvSpPr>
          <p:cNvPr id="45" name="CustomShape 2"/>
          <p:cNvSpPr/>
          <p:nvPr/>
        </p:nvSpPr>
        <p:spPr>
          <a:xfrm>
            <a:off x="623392" y="3191696"/>
            <a:ext cx="4978568" cy="268557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Book Antiqua"/>
              </a:rPr>
              <a:t>Помогающий непосредственному речевому развитию ребенка</a:t>
            </a:r>
            <a:endParaRPr sz="3200" dirty="0"/>
          </a:p>
        </p:txBody>
      </p:sp>
      <p:sp>
        <p:nvSpPr>
          <p:cNvPr id="46" name="CustomShape 3"/>
          <p:cNvSpPr/>
          <p:nvPr/>
        </p:nvSpPr>
        <p:spPr>
          <a:xfrm>
            <a:off x="6672064" y="3191696"/>
            <a:ext cx="4968552" cy="268557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Book Antiqua"/>
              </a:rPr>
              <a:t>Опосредованный</a:t>
            </a: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0000"/>
                </a:solidFill>
                <a:latin typeface="Book Antiqua"/>
              </a:rPr>
              <a:t>(</a:t>
            </a:r>
            <a:r>
              <a:rPr lang="ru-RU" sz="3200" b="1" dirty="0">
                <a:solidFill>
                  <a:srgbClr val="000000"/>
                </a:solidFill>
                <a:latin typeface="Book Antiqua"/>
              </a:rPr>
              <a:t>нетрадиционные</a:t>
            </a:r>
            <a:endParaRPr sz="3200" dirty="0"/>
          </a:p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Book Antiqua"/>
              </a:rPr>
              <a:t>логопедические технологии)</a:t>
            </a:r>
            <a:endParaRPr sz="3200" dirty="0"/>
          </a:p>
        </p:txBody>
      </p:sp>
      <p:sp>
        <p:nvSpPr>
          <p:cNvPr id="47" name="CustomShape 4"/>
          <p:cNvSpPr/>
          <p:nvPr/>
        </p:nvSpPr>
        <p:spPr>
          <a:xfrm flipH="1">
            <a:off x="3095604" y="2071678"/>
            <a:ext cx="1017000" cy="936000"/>
          </a:xfrm>
          <a:prstGeom prst="straightConnector1">
            <a:avLst/>
          </a:prstGeom>
          <a:noFill/>
          <a:ln w="6480">
            <a:solidFill>
              <a:schemeClr val="tx1"/>
            </a:solidFill>
            <a:miter/>
            <a:tailEnd type="triangle" w="med" len="med"/>
          </a:ln>
        </p:spPr>
      </p:sp>
      <p:sp>
        <p:nvSpPr>
          <p:cNvPr id="48" name="CustomShape 5"/>
          <p:cNvSpPr/>
          <p:nvPr/>
        </p:nvSpPr>
        <p:spPr>
          <a:xfrm>
            <a:off x="8310578" y="2000240"/>
            <a:ext cx="1042920" cy="936000"/>
          </a:xfrm>
          <a:prstGeom prst="straightConnector1">
            <a:avLst/>
          </a:prstGeom>
          <a:noFill/>
          <a:ln w="6480">
            <a:solidFill>
              <a:schemeClr val="tx1"/>
            </a:solidFill>
            <a:miter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Песочные прятки</a:t>
            </a: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887400" y="1514520"/>
            <a:ext cx="10289880" cy="22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Bookman Old Style"/>
              </a:rPr>
              <a:t>развитие тактильной чувствительности, мелкой моторики, зрительного восприятия, образного мышления, произвольности.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Bookman Old Style"/>
              </a:rPr>
              <a:t>Взрослы просит ребёнка закрыть глаза и прячет в отсеке для песка (под песком) игрушки. После того как взрослый говорит «Открываются глаза, начинается игра», ребёнок должен найти их в песке. Он ощупывает и отгадывает, какую игрушку спрятал взрослый. </a:t>
            </a:r>
            <a:endParaRPr/>
          </a:p>
        </p:txBody>
      </p:sp>
      <p:sp>
        <p:nvSpPr>
          <p:cNvPr id="153" name="CustomShape 3"/>
          <p:cNvSpPr/>
          <p:nvPr/>
        </p:nvSpPr>
        <p:spPr>
          <a:xfrm>
            <a:off x="600120" y="6168960"/>
            <a:ext cx="738000" cy="587160"/>
          </a:xfrm>
          <a:prstGeom prst="actionButtonBackPrevious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460520" y="792000"/>
            <a:ext cx="9621360" cy="3687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0000"/>
                </a:solidFill>
                <a:latin typeface="Bookman Old Style"/>
              </a:rPr>
              <a:t>Перед начало игр по развитию дыхания необходимо обучить детей следующим правилам, применяя игровые моменты: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ru-RU" sz="2400" dirty="0">
                <a:solidFill>
                  <a:srgbClr val="000000"/>
                </a:solidFill>
                <a:latin typeface="Bookman Old Style"/>
              </a:rPr>
              <a:t>набирай воздух через нос, не поднимая плечи, и надувай живот «шариком»;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ru-RU" sz="2400" dirty="0">
                <a:solidFill>
                  <a:srgbClr val="000000"/>
                </a:solidFill>
                <a:latin typeface="Bookman Old Style"/>
              </a:rPr>
              <a:t>выдыхай медленно и плавно;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ru-RU" sz="2400" dirty="0">
                <a:solidFill>
                  <a:srgbClr val="000000"/>
                </a:solidFill>
                <a:latin typeface="Bookman Old Style"/>
              </a:rPr>
              <a:t> старайся дуть так, чтобы воздушная струя была очень долгой.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5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568680" y="4121640"/>
            <a:ext cx="4968000" cy="253332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11208568" y="6155280"/>
            <a:ext cx="614160" cy="49968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В пустыне</a:t>
            </a:r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887400" y="1460520"/>
            <a:ext cx="10289880" cy="252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дыхания, мелкой моторики.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Взрослый говорит ребёнку о том, что мы отправляемся в путешествие по пустыне. Спрашивает, что мы можем взять с собой (ребёнок перечисляет предметы и зарисовывает их на песке). Затем от имени Феи педагог сообщает о начале сильного ветра. Ребёнок берёт трубочку для коктейля и дует в неё, сдувая все нарисованные предметы.</a:t>
            </a:r>
            <a:endParaRPr/>
          </a:p>
        </p:txBody>
      </p:sp>
      <p:sp>
        <p:nvSpPr>
          <p:cNvPr id="159" name="CustomShape 3"/>
          <p:cNvSpPr/>
          <p:nvPr/>
        </p:nvSpPr>
        <p:spPr>
          <a:xfrm>
            <a:off x="10945800" y="6141960"/>
            <a:ext cx="709200" cy="53136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Помоги зайчику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887400" y="1514520"/>
            <a:ext cx="1028988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плавного направленного выдоха.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В песке делают три-четыре углубления – «следы», которые ведут к игрушечному зайцу. Неподалеку располагается лиса. Необходимо «замести» все следы, чтобы лиса не обнаружила зайца.</a:t>
            </a:r>
            <a:endParaRPr/>
          </a:p>
        </p:txBody>
      </p:sp>
      <p:sp>
        <p:nvSpPr>
          <p:cNvPr id="162" name="CustomShape 3"/>
          <p:cNvSpPr/>
          <p:nvPr/>
        </p:nvSpPr>
        <p:spPr>
          <a:xfrm>
            <a:off x="11068200" y="6059520"/>
            <a:ext cx="764640" cy="49176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Помоги машине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887400" y="1514520"/>
            <a:ext cx="1028988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плавного направленного ротового выдоха.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От детской машинки логопед проводит неглубокую канавку в песке, ребенок воздушной струёй выравнивает дорогу перед машиной и помогает ей доехать.</a:t>
            </a:r>
            <a:endParaRPr/>
          </a:p>
        </p:txBody>
      </p:sp>
      <p:sp>
        <p:nvSpPr>
          <p:cNvPr id="165" name="CustomShape 3"/>
          <p:cNvSpPr/>
          <p:nvPr/>
        </p:nvSpPr>
        <p:spPr>
          <a:xfrm>
            <a:off x="10877400" y="5991120"/>
            <a:ext cx="790200" cy="50436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Помощник </a:t>
            </a:r>
            <a:endParaRPr dirty="0"/>
          </a:p>
        </p:txBody>
      </p:sp>
      <p:sp>
        <p:nvSpPr>
          <p:cNvPr id="167" name="CustomShape 2"/>
          <p:cNvSpPr/>
          <p:nvPr/>
        </p:nvSpPr>
        <p:spPr>
          <a:xfrm>
            <a:off x="887400" y="1514520"/>
            <a:ext cx="1028988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плавного направленного ротового выдоха.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Делают невысокую горку из песка. Перед ней стоит игрушка (Фея, черепашка и др.). Ребёнок, дуя на песочную гору, разрушает её, помогая герою продолжить свой путь.</a:t>
            </a:r>
            <a:endParaRPr dirty="0"/>
          </a:p>
        </p:txBody>
      </p:sp>
      <p:sp>
        <p:nvSpPr>
          <p:cNvPr id="168" name="CustomShape 3"/>
          <p:cNvSpPr/>
          <p:nvPr/>
        </p:nvSpPr>
        <p:spPr>
          <a:xfrm>
            <a:off x="10487160" y="5934240"/>
            <a:ext cx="952200" cy="64116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Что под песком?</a:t>
            </a:r>
            <a:endParaRPr dirty="0"/>
          </a:p>
        </p:txBody>
      </p:sp>
      <p:sp>
        <p:nvSpPr>
          <p:cNvPr id="170" name="CustomShape 2"/>
          <p:cNvSpPr/>
          <p:nvPr/>
        </p:nvSpPr>
        <p:spPr>
          <a:xfrm>
            <a:off x="860400" y="1214280"/>
            <a:ext cx="10289880" cy="283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плавного ротового выдоха.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Вариант 1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Картинка засыпается тонким слоем песка. Сдувая песок, ребёнок открывает изображение.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Вариант 2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Ребёнка просят найти все картинки в правом верхнем углу, затем в нижнем левом углу. Сдувая песок, ребёнок открывает изображения.</a:t>
            </a:r>
            <a:endParaRPr dirty="0"/>
          </a:p>
        </p:txBody>
      </p:sp>
      <p:sp>
        <p:nvSpPr>
          <p:cNvPr id="171" name="CustomShape 3"/>
          <p:cNvSpPr/>
          <p:nvPr/>
        </p:nvSpPr>
        <p:spPr>
          <a:xfrm>
            <a:off x="10685520" y="6100920"/>
            <a:ext cx="777600" cy="51876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Дорога домой</a:t>
            </a:r>
            <a:endParaRPr dirty="0"/>
          </a:p>
        </p:txBody>
      </p:sp>
      <p:sp>
        <p:nvSpPr>
          <p:cNvPr id="173" name="CustomShape 2"/>
          <p:cNvSpPr/>
          <p:nvPr/>
        </p:nvSpPr>
        <p:spPr>
          <a:xfrm>
            <a:off x="860400" y="1214280"/>
            <a:ext cx="1028988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плавного направленного ротового выдоха.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На песке на некотором расстоянии ставятся игрушка и домик. Нужно длительной плавной струёй образовать на песке дорожку от одной игрушки до другой.</a:t>
            </a:r>
            <a:endParaRPr dirty="0"/>
          </a:p>
        </p:txBody>
      </p:sp>
      <p:sp>
        <p:nvSpPr>
          <p:cNvPr id="174" name="CustomShape 3"/>
          <p:cNvSpPr/>
          <p:nvPr/>
        </p:nvSpPr>
        <p:spPr>
          <a:xfrm>
            <a:off x="423720" y="6113520"/>
            <a:ext cx="694800" cy="506160"/>
          </a:xfrm>
          <a:prstGeom prst="actionButtonBackPrevious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Археолог</a:t>
            </a:r>
            <a:endParaRPr dirty="0"/>
          </a:p>
        </p:txBody>
      </p:sp>
      <p:sp>
        <p:nvSpPr>
          <p:cNvPr id="176" name="CustomShape 2"/>
          <p:cNvSpPr/>
          <p:nvPr/>
        </p:nvSpPr>
        <p:spPr>
          <a:xfrm>
            <a:off x="962820" y="1268760"/>
            <a:ext cx="10289880" cy="252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у ребёнка необходимых артикуляционных движений.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прячет в песке карточки с артикуляционными упражнениями. Ребёнку предлагается с помощью кисточки очистить карточки от песка так же, как это делает археолог. Выполнив это задание, ребенок вместе с логопедом приступает к выполнению перед зеркалом артикуляционных упражнений, изображённых на карточках.</a:t>
            </a:r>
            <a:endParaRPr dirty="0"/>
          </a:p>
        </p:txBody>
      </p:sp>
      <p:sp>
        <p:nvSpPr>
          <p:cNvPr id="177" name="CustomShape 3"/>
          <p:cNvSpPr/>
          <p:nvPr/>
        </p:nvSpPr>
        <p:spPr>
          <a:xfrm>
            <a:off x="10850400" y="6168960"/>
            <a:ext cx="804600" cy="47736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Живые картинки</a:t>
            </a:r>
            <a:endParaRPr dirty="0"/>
          </a:p>
        </p:txBody>
      </p:sp>
      <p:sp>
        <p:nvSpPr>
          <p:cNvPr id="179" name="CustomShape 2"/>
          <p:cNvSpPr/>
          <p:nvPr/>
        </p:nvSpPr>
        <p:spPr>
          <a:xfrm>
            <a:off x="1036800" y="1706400"/>
            <a:ext cx="10291320" cy="22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у ребёнка необходимых артикуляционных движений.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предлагает ребёнку нарисовать в песке отдельную картинку (лягушка, качели, слоник и </a:t>
            </a:r>
            <a:r>
              <a:rPr lang="ru-RU" sz="2000" dirty="0" err="1">
                <a:solidFill>
                  <a:srgbClr val="000000"/>
                </a:solidFill>
                <a:latin typeface="Bookman Old Style"/>
              </a:rPr>
              <a:t>д.р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). Затем от имени Феи просит оживить её. Для того чтобы оживить картинку ребенок должен выполнить соответствующее артикуляционное упражнение.</a:t>
            </a:r>
            <a:endParaRPr dirty="0"/>
          </a:p>
        </p:txBody>
      </p:sp>
      <p:sp>
        <p:nvSpPr>
          <p:cNvPr id="180" name="CustomShape 3"/>
          <p:cNvSpPr/>
          <p:nvPr/>
        </p:nvSpPr>
        <p:spPr>
          <a:xfrm>
            <a:off x="10753560" y="6127920"/>
            <a:ext cx="682200" cy="51876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3547440" y="1476360"/>
            <a:ext cx="681912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2800">
                <a:solidFill>
                  <a:srgbClr val="BCCCEA"/>
                </a:solidFill>
                <a:latin typeface="Calibri"/>
              </a:rPr>
              <a:t> </a:t>
            </a:r>
            <a:endParaRPr/>
          </a:p>
        </p:txBody>
      </p:sp>
      <p:sp>
        <p:nvSpPr>
          <p:cNvPr id="43" name="CustomShape 2"/>
          <p:cNvSpPr/>
          <p:nvPr/>
        </p:nvSpPr>
        <p:spPr>
          <a:xfrm>
            <a:off x="2950200" y="729360"/>
            <a:ext cx="8210880" cy="283500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" name="Picture 3" descr="C:\Users\Администратор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04211" y="2026072"/>
            <a:ext cx="2669042" cy="31912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48128" y="4581128"/>
            <a:ext cx="1054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К.Г. Юнг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8084" y="785794"/>
            <a:ext cx="92155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 Antiqua" pitchFamily="18" charset="0"/>
              </a:rPr>
              <a:t>Теоретической основой песочной терапии можно считать технику активного  воображения,</a:t>
            </a:r>
          </a:p>
          <a:p>
            <a:r>
              <a:rPr lang="ru-RU" sz="3200" dirty="0" smtClean="0">
                <a:latin typeface="Book Antiqua" pitchFamily="18" charset="0"/>
              </a:rPr>
              <a:t>разработанную Карлом Густавом Юнгом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9567" y="4950460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швейцарский психиатр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Быстрые пальчики</a:t>
            </a:r>
            <a:endParaRPr dirty="0"/>
          </a:p>
        </p:txBody>
      </p:sp>
      <p:sp>
        <p:nvSpPr>
          <p:cNvPr id="182" name="CustomShape 2"/>
          <p:cNvSpPr/>
          <p:nvPr/>
        </p:nvSpPr>
        <p:spPr>
          <a:xfrm>
            <a:off x="860400" y="1214280"/>
            <a:ext cx="10289880" cy="344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у ребёнка необходимых артикуляционных движений.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предлагает ребёнку выполнить артикуляционные упражнения. Ребёнок выполняет упражнение и двигает рукой по песку в такт движениям языка.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(«</a:t>
            </a: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Качели» - языком ритмично двигать вверх – вниз, указательным пальцем ведущей руки в такт движениям языка двигать по песку в том же направлении;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«Лошадка» – щелкать языком, одновременно пальцами ритмично, в такт щелчкам, «скакать по песку»).</a:t>
            </a:r>
            <a:endParaRPr dirty="0"/>
          </a:p>
        </p:txBody>
      </p:sp>
      <p:sp>
        <p:nvSpPr>
          <p:cNvPr id="183" name="CustomShape 3"/>
          <p:cNvSpPr/>
          <p:nvPr/>
        </p:nvSpPr>
        <p:spPr>
          <a:xfrm>
            <a:off x="10563120" y="5950080"/>
            <a:ext cx="914040" cy="64116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419120" y="58932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Сказка про весёлый язычок</a:t>
            </a:r>
            <a:endParaRPr dirty="0"/>
          </a:p>
        </p:txBody>
      </p:sp>
      <p:sp>
        <p:nvSpPr>
          <p:cNvPr id="185" name="CustomShape 2"/>
          <p:cNvSpPr/>
          <p:nvPr/>
        </p:nvSpPr>
        <p:spPr>
          <a:xfrm>
            <a:off x="982800" y="1650960"/>
            <a:ext cx="1028988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артикуляционной моторики.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рассказывает ребёнку сказку про Весёлый язычок, а ребёнок пробует её изобразить на песке. При следующем прочтении сказки ребёнок выполняет соответствующие артикуляционные упражнения.</a:t>
            </a:r>
            <a:endParaRPr dirty="0"/>
          </a:p>
        </p:txBody>
      </p:sp>
      <p:sp>
        <p:nvSpPr>
          <p:cNvPr id="186" name="CustomShape 3"/>
          <p:cNvSpPr/>
          <p:nvPr/>
        </p:nvSpPr>
        <p:spPr>
          <a:xfrm>
            <a:off x="341280" y="5977080"/>
            <a:ext cx="763200" cy="614160"/>
          </a:xfrm>
          <a:prstGeom prst="actionButtonBackPrevious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Спрячь ручки</a:t>
            </a:r>
            <a:endParaRPr dirty="0"/>
          </a:p>
        </p:txBody>
      </p:sp>
      <p:sp>
        <p:nvSpPr>
          <p:cNvPr id="188" name="CustomShape 2"/>
          <p:cNvSpPr/>
          <p:nvPr/>
        </p:nvSpPr>
        <p:spPr>
          <a:xfrm>
            <a:off x="860400" y="1214280"/>
            <a:ext cx="10289880" cy="131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фонематического слуха.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просит ребёнка спрятать руки в песок, услышав заданный звук.</a:t>
            </a:r>
            <a:endParaRPr dirty="0"/>
          </a:p>
        </p:txBody>
      </p:sp>
      <p:sp>
        <p:nvSpPr>
          <p:cNvPr id="189" name="CustomShape 3"/>
          <p:cNvSpPr/>
          <p:nvPr/>
        </p:nvSpPr>
        <p:spPr>
          <a:xfrm>
            <a:off x="10667880" y="5964120"/>
            <a:ext cx="963360" cy="64116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432800" y="671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Часы</a:t>
            </a:r>
            <a:endParaRPr dirty="0"/>
          </a:p>
        </p:txBody>
      </p:sp>
      <p:sp>
        <p:nvSpPr>
          <p:cNvPr id="191" name="CustomShape 2"/>
          <p:cNvSpPr/>
          <p:nvPr/>
        </p:nvSpPr>
        <p:spPr>
          <a:xfrm>
            <a:off x="996840" y="1638360"/>
            <a:ext cx="1028988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обучение различению слов, близких по звуковому составу.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раскладывает на песке картинки по кругу (как часы). Затем предлагает назвать предметы, изображенные на картинках, названия которых звучат похоже и соединить их (рисует линию по песку).</a:t>
            </a:r>
            <a:endParaRPr dirty="0"/>
          </a:p>
        </p:txBody>
      </p:sp>
      <p:sp>
        <p:nvSpPr>
          <p:cNvPr id="192" name="CustomShape 3"/>
          <p:cNvSpPr/>
          <p:nvPr/>
        </p:nvSpPr>
        <p:spPr>
          <a:xfrm>
            <a:off x="10794960" y="6181560"/>
            <a:ext cx="764640" cy="57420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Два города</a:t>
            </a:r>
            <a:endParaRPr dirty="0"/>
          </a:p>
        </p:txBody>
      </p:sp>
      <p:sp>
        <p:nvSpPr>
          <p:cNvPr id="194" name="CustomShape 2"/>
          <p:cNvSpPr/>
          <p:nvPr/>
        </p:nvSpPr>
        <p:spPr>
          <a:xfrm>
            <a:off x="860400" y="1214280"/>
            <a:ext cx="10289880" cy="161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фонематического слуха.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Под толстым слоем спрятаны защищенные картинки с дифференцируемыми звуками. Ребёнок откапывает их и раскладывает на две группы.</a:t>
            </a:r>
            <a:endParaRPr dirty="0"/>
          </a:p>
        </p:txBody>
      </p:sp>
      <p:sp>
        <p:nvSpPr>
          <p:cNvPr id="195" name="CustomShape 3"/>
          <p:cNvSpPr/>
          <p:nvPr/>
        </p:nvSpPr>
        <p:spPr>
          <a:xfrm>
            <a:off x="10672920" y="6005520"/>
            <a:ext cx="804600" cy="61416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Слоговые дорожки</a:t>
            </a:r>
            <a:endParaRPr dirty="0"/>
          </a:p>
        </p:txBody>
      </p:sp>
      <p:sp>
        <p:nvSpPr>
          <p:cNvPr id="197" name="CustomShape 2"/>
          <p:cNvSpPr/>
          <p:nvPr/>
        </p:nvSpPr>
        <p:spPr>
          <a:xfrm>
            <a:off x="860400" y="1214280"/>
            <a:ext cx="10289880" cy="161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фонематического слуха.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Ребёнок рисует круги (квадраты, звезды, капли и др.) на песке, проговаривая слоговые дорожки.</a:t>
            </a:r>
            <a:endParaRPr dirty="0"/>
          </a:p>
        </p:txBody>
      </p:sp>
      <p:sp>
        <p:nvSpPr>
          <p:cNvPr id="198" name="CustomShape 3"/>
          <p:cNvSpPr/>
          <p:nvPr/>
        </p:nvSpPr>
        <p:spPr>
          <a:xfrm>
            <a:off x="10482120" y="6059520"/>
            <a:ext cx="899640" cy="61416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Художник</a:t>
            </a:r>
            <a:endParaRPr dirty="0"/>
          </a:p>
        </p:txBody>
      </p:sp>
      <p:sp>
        <p:nvSpPr>
          <p:cNvPr id="200" name="CustomShape 2"/>
          <p:cNvSpPr/>
          <p:nvPr/>
        </p:nvSpPr>
        <p:spPr>
          <a:xfrm>
            <a:off x="860400" y="1214280"/>
            <a:ext cx="10289880" cy="161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фонематического анализа.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просит ребёнка сделать подарок хозяйке песка нарисовать для неё картинки, в названии которых есть звук [А] или [Р].</a:t>
            </a:r>
            <a:endParaRPr dirty="0"/>
          </a:p>
        </p:txBody>
      </p:sp>
      <p:sp>
        <p:nvSpPr>
          <p:cNvPr id="201" name="CustomShape 3"/>
          <p:cNvSpPr/>
          <p:nvPr/>
        </p:nvSpPr>
        <p:spPr>
          <a:xfrm>
            <a:off x="531720" y="5977080"/>
            <a:ext cx="750600" cy="587160"/>
          </a:xfrm>
          <a:prstGeom prst="actionButtonBackPrevious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0066FF"/>
                </a:solidFill>
                <a:latin typeface="Bookman Old Style"/>
              </a:rPr>
              <a:t>Музыканты</a:t>
            </a:r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860400" y="1214280"/>
            <a:ext cx="1028988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>
                <a:solidFill>
                  <a:srgbClr val="000000"/>
                </a:solidFill>
                <a:latin typeface="Bookman Old Style"/>
              </a:rPr>
              <a:t>развитие чувства ритма.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Bookman Old Style"/>
              </a:rPr>
              <a:t>Логопед просит ребёнка послушать и сказать, сколько раз он хлопнул в ладоши. Просим ребёнка повторить. Затем ребёнок рисует на песке столько палочек, сколько раз педагог хлопнул в ладоши.</a:t>
            </a:r>
            <a:endParaRPr/>
          </a:p>
        </p:txBody>
      </p:sp>
      <p:sp>
        <p:nvSpPr>
          <p:cNvPr id="204" name="CustomShape 3"/>
          <p:cNvSpPr/>
          <p:nvPr/>
        </p:nvSpPr>
        <p:spPr>
          <a:xfrm>
            <a:off x="10807560" y="6093000"/>
            <a:ext cx="659880" cy="51732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0066FF"/>
                </a:solidFill>
                <a:latin typeface="Bookman Old Style"/>
              </a:rPr>
              <a:t>Определи карточку по ритму</a:t>
            </a:r>
            <a:endParaRPr/>
          </a:p>
        </p:txBody>
      </p:sp>
      <p:sp>
        <p:nvSpPr>
          <p:cNvPr id="206" name="CustomShape 2"/>
          <p:cNvSpPr/>
          <p:nvPr/>
        </p:nvSpPr>
        <p:spPr>
          <a:xfrm>
            <a:off x="860400" y="1214280"/>
            <a:ext cx="10289880" cy="161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>
                <a:solidFill>
                  <a:srgbClr val="000000"/>
                </a:solidFill>
                <a:latin typeface="Bookman Old Style"/>
              </a:rPr>
              <a:t>развитие чувства ритма.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Bookman Old Style"/>
              </a:rPr>
              <a:t>Логопед прохлопывает определённый ритм и предлагает ребёнку найти ту схему на песке, которая соответствует прохлопанному ритму.</a:t>
            </a:r>
            <a:endParaRPr/>
          </a:p>
        </p:txBody>
      </p:sp>
      <p:sp>
        <p:nvSpPr>
          <p:cNvPr id="207" name="CustomShape 3"/>
          <p:cNvSpPr/>
          <p:nvPr/>
        </p:nvSpPr>
        <p:spPr>
          <a:xfrm>
            <a:off x="419040" y="6126120"/>
            <a:ext cx="593280" cy="495000"/>
          </a:xfrm>
          <a:prstGeom prst="actionButtonBackPrevious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473840" y="248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FF0000"/>
                </a:solidFill>
                <a:latin typeface="Bookman Old Style"/>
              </a:rPr>
              <a:t>Этап постановки звуков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1262520" y="12927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0066FF"/>
                </a:solidFill>
                <a:latin typeface="Bookman Old Style"/>
              </a:rPr>
              <a:t>Что за звук?</a:t>
            </a:r>
            <a:endParaRPr/>
          </a:p>
        </p:txBody>
      </p:sp>
      <p:sp>
        <p:nvSpPr>
          <p:cNvPr id="210" name="CustomShape 3"/>
          <p:cNvSpPr/>
          <p:nvPr/>
        </p:nvSpPr>
        <p:spPr>
          <a:xfrm>
            <a:off x="727200" y="1941480"/>
            <a:ext cx="10289880" cy="100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Bookman Old Style"/>
              </a:rPr>
              <a:t>Логопед предлагает ребёнку рисовать на песке звездочки (круги, капельки) и произносить звук [Д] (Ж) (при постановке звука «Р»).</a:t>
            </a:r>
            <a:endParaRPr/>
          </a:p>
        </p:txBody>
      </p:sp>
      <p:sp>
        <p:nvSpPr>
          <p:cNvPr id="211" name="CustomShape 4"/>
          <p:cNvSpPr/>
          <p:nvPr/>
        </p:nvSpPr>
        <p:spPr>
          <a:xfrm>
            <a:off x="1189080" y="814320"/>
            <a:ext cx="96850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Bookman Old Style"/>
              </a:rPr>
              <a:t>Цель этого этапа - формирование правильного звучания изолированного звука.</a:t>
            </a:r>
            <a:endParaRPr/>
          </a:p>
        </p:txBody>
      </p:sp>
      <p:sp>
        <p:nvSpPr>
          <p:cNvPr id="212" name="CustomShape 5"/>
          <p:cNvSpPr/>
          <p:nvPr/>
        </p:nvSpPr>
        <p:spPr>
          <a:xfrm>
            <a:off x="10874520" y="6126120"/>
            <a:ext cx="758520" cy="57132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849937" y="548680"/>
            <a:ext cx="9966182" cy="253260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Book Antiqua"/>
                <a:ea typeface="Times New Roman"/>
              </a:rPr>
              <a:t>«</a:t>
            </a:r>
            <a:r>
              <a:rPr lang="ru-RU" sz="2800" b="1" dirty="0" smtClean="0">
                <a:solidFill>
                  <a:srgbClr val="000000"/>
                </a:solidFill>
                <a:latin typeface="Book Antiqua"/>
                <a:ea typeface="Times New Roman"/>
              </a:rPr>
              <a:t>Песочная терапия</a:t>
            </a:r>
            <a:r>
              <a:rPr lang="ru-RU" sz="2800" b="1" dirty="0">
                <a:solidFill>
                  <a:srgbClr val="000000"/>
                </a:solidFill>
                <a:latin typeface="Book Antiqua"/>
                <a:ea typeface="Times New Roman"/>
              </a:rPr>
              <a:t>» </a:t>
            </a:r>
            <a:r>
              <a:rPr lang="ru-RU" sz="2800" dirty="0">
                <a:solidFill>
                  <a:srgbClr val="000000"/>
                </a:solidFill>
                <a:latin typeface="Book Antiqua"/>
                <a:ea typeface="Times New Roman"/>
              </a:rPr>
              <a:t>- позволяет раскрыть индивидуальность каждого ребенка, разрешить его психологические затруднения, развить способность осознавать свои желания и возможность их </a:t>
            </a:r>
            <a:r>
              <a:rPr lang="ru-RU" sz="2800" dirty="0" smtClean="0">
                <a:solidFill>
                  <a:srgbClr val="000000"/>
                </a:solidFill>
                <a:latin typeface="Book Antiqua"/>
                <a:ea typeface="Times New Roman"/>
              </a:rPr>
              <a:t>реализации</a:t>
            </a:r>
            <a:endParaRPr dirty="0"/>
          </a:p>
        </p:txBody>
      </p:sp>
      <p:pic>
        <p:nvPicPr>
          <p:cNvPr id="5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431704" y="2780928"/>
            <a:ext cx="5810760" cy="36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1262520" y="3452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0066FF"/>
                </a:solidFill>
                <a:latin typeface="Bookman Old Style"/>
              </a:rPr>
              <a:t>Отгадай</a:t>
            </a:r>
            <a:endParaRPr/>
          </a:p>
        </p:txBody>
      </p:sp>
      <p:sp>
        <p:nvSpPr>
          <p:cNvPr id="214" name="CustomShape 2"/>
          <p:cNvSpPr/>
          <p:nvPr/>
        </p:nvSpPr>
        <p:spPr>
          <a:xfrm>
            <a:off x="860400" y="1555920"/>
            <a:ext cx="10289880" cy="131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Bookman Old Style"/>
              </a:rPr>
              <a:t>Логопед и ребенок отправляются в «зоопарк» и знакомятся с его обитателями. Педагог издает рычащий звук (шипящий звук). Просит ребенка на песке нарисовать изображение животного, которое издало этот звук.</a:t>
            </a:r>
            <a:endParaRPr/>
          </a:p>
        </p:txBody>
      </p:sp>
      <p:sp>
        <p:nvSpPr>
          <p:cNvPr id="215" name="CustomShape 3"/>
          <p:cNvSpPr/>
          <p:nvPr/>
        </p:nvSpPr>
        <p:spPr>
          <a:xfrm>
            <a:off x="11061720" y="6059520"/>
            <a:ext cx="671040" cy="51732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694160" y="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FF0000"/>
                </a:solidFill>
                <a:latin typeface="Bookman Old Style"/>
              </a:rPr>
              <a:t>Этап автоматизации звуков</a:t>
            </a:r>
            <a:endParaRPr/>
          </a:p>
        </p:txBody>
      </p:sp>
      <p:sp>
        <p:nvSpPr>
          <p:cNvPr id="217" name="CustomShape 2"/>
          <p:cNvSpPr/>
          <p:nvPr/>
        </p:nvSpPr>
        <p:spPr>
          <a:xfrm>
            <a:off x="360360" y="571680"/>
            <a:ext cx="11299320" cy="57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Bookman Old Style"/>
              </a:rPr>
              <a:t>Цель этого этапа – закрепление условно-рефлекторных </a:t>
            </a:r>
            <a:r>
              <a:rPr lang="ru-RU" sz="1600" dirty="0" err="1">
                <a:solidFill>
                  <a:srgbClr val="000000"/>
                </a:solidFill>
                <a:latin typeface="Bookman Old Style"/>
              </a:rPr>
              <a:t>речедвигательных</a:t>
            </a:r>
            <a:r>
              <a:rPr lang="ru-RU" sz="1600" dirty="0">
                <a:solidFill>
                  <a:srgbClr val="000000"/>
                </a:solidFill>
                <a:latin typeface="Bookman Old Style"/>
              </a:rPr>
              <a:t> связей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Bookman Old Style"/>
              </a:rPr>
              <a:t>на различном речевом материале</a:t>
            </a:r>
            <a:endParaRPr/>
          </a:p>
        </p:txBody>
      </p:sp>
      <p:sp>
        <p:nvSpPr>
          <p:cNvPr id="218" name="CustomShape 3"/>
          <p:cNvSpPr/>
          <p:nvPr/>
        </p:nvSpPr>
        <p:spPr>
          <a:xfrm>
            <a:off x="1416960" y="11055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Дорожки</a:t>
            </a:r>
            <a:endParaRPr/>
          </a:p>
        </p:txBody>
      </p:sp>
      <p:sp>
        <p:nvSpPr>
          <p:cNvPr id="219" name="CustomShape 4"/>
          <p:cNvSpPr/>
          <p:nvPr/>
        </p:nvSpPr>
        <p:spPr>
          <a:xfrm>
            <a:off x="826920" y="1512720"/>
            <a:ext cx="10289880" cy="338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b="1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i="1">
                <a:solidFill>
                  <a:srgbClr val="000000"/>
                </a:solidFill>
                <a:latin typeface="Bookman Old Style"/>
              </a:rPr>
              <a:t>Вариант 1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Bookman Old Style"/>
              </a:rPr>
              <a:t>Логопед просит ребёнка нарисовать в верхнем левом углу планшета змею, а в правом нижем – деревья. Затем от имени Феи просит помочь змее доползти до деревьев. Ребёнку необходимо нарисовать дорожку на песке (или выложить дорожку из камней) от змеи к деревьям, одновременно произнося отрабатываемый звук (например, звук [Ш] или слог [Ша]).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i="1">
                <a:solidFill>
                  <a:srgbClr val="000000"/>
                </a:solidFill>
                <a:latin typeface="Bookman Old Style"/>
              </a:rPr>
              <a:t>Вариант 2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Bookman Old Style"/>
              </a:rPr>
              <a:t>Логопед просит ребёнка помочь принцессе дойти до замка. Ребёнок произносит заданные логопедом слоги, слова «прошагивая» их пальчиком от принцессы до замка.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20" name="CustomShape 5"/>
          <p:cNvSpPr/>
          <p:nvPr/>
        </p:nvSpPr>
        <p:spPr>
          <a:xfrm>
            <a:off x="11138040" y="6114960"/>
            <a:ext cx="659880" cy="46152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pic>
        <p:nvPicPr>
          <p:cNvPr id="221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6960" y="4672440"/>
            <a:ext cx="2859480" cy="190620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  <p:pic>
        <p:nvPicPr>
          <p:cNvPr id="8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2992" y="4714884"/>
            <a:ext cx="2859480" cy="190620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472040" y="35640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Дорожки</a:t>
            </a:r>
            <a:endParaRPr/>
          </a:p>
        </p:txBody>
      </p:sp>
      <p:sp>
        <p:nvSpPr>
          <p:cNvPr id="223" name="CustomShape 2"/>
          <p:cNvSpPr/>
          <p:nvPr/>
        </p:nvSpPr>
        <p:spPr>
          <a:xfrm>
            <a:off x="826920" y="1247760"/>
            <a:ext cx="10289880" cy="22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i="1" dirty="0">
                <a:solidFill>
                  <a:srgbClr val="000000"/>
                </a:solidFill>
                <a:latin typeface="Bookman Old Style"/>
              </a:rPr>
              <a:t>Вариант 3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Bookman Old Style"/>
              </a:rPr>
              <a:t>Произносить звук [Ш] (или слог [ша]), проводя указательным пальцем дорожку по песку. Вариант этого упражнения: рисовать на песке букву Ш, произнося одновременно звук [Ш].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Bookman Old Style"/>
              </a:rPr>
              <a:t>Аналогично проводятся игры «Комарик» (звук З); «Пчёлки» (звук Ж); «Паровозик» (звук Ч); «Самолётик» (звук Л) и т.д.)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24" name="CustomShape 3"/>
          <p:cNvSpPr/>
          <p:nvPr/>
        </p:nvSpPr>
        <p:spPr>
          <a:xfrm>
            <a:off x="1648080" y="5881320"/>
            <a:ext cx="871272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  <a:latin typeface="Bookman Old Style"/>
              </a:rPr>
              <a:t>Дорожки можно рисовать не только пальчиком, но и массажным мячиком</a:t>
            </a:r>
            <a:endParaRPr/>
          </a:p>
        </p:txBody>
      </p:sp>
      <p:sp>
        <p:nvSpPr>
          <p:cNvPr id="225" name="CustomShape 4"/>
          <p:cNvSpPr/>
          <p:nvPr/>
        </p:nvSpPr>
        <p:spPr>
          <a:xfrm>
            <a:off x="11182320" y="6191280"/>
            <a:ext cx="649080" cy="50616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pic>
        <p:nvPicPr>
          <p:cNvPr id="226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3480" y="3375360"/>
            <a:ext cx="3245760" cy="216360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472040" y="35640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Песчаная буря</a:t>
            </a:r>
            <a:endParaRPr/>
          </a:p>
        </p:txBody>
      </p:sp>
      <p:sp>
        <p:nvSpPr>
          <p:cNvPr id="228" name="CustomShape 2"/>
          <p:cNvSpPr/>
          <p:nvPr/>
        </p:nvSpPr>
        <p:spPr>
          <a:xfrm>
            <a:off x="804960" y="1566720"/>
            <a:ext cx="10289880" cy="173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Bookman Old Style"/>
              </a:rPr>
              <a:t>Педагог говорит ребенку, что в пустыне начинается песчаная буря. Ребёнок запускает вращающийся волчок. Пока волчок вращается ребенок произносит заданный звук (Р, Ш, Ж и др.)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29" name="CustomShape 3"/>
          <p:cNvSpPr/>
          <p:nvPr/>
        </p:nvSpPr>
        <p:spPr>
          <a:xfrm>
            <a:off x="10995120" y="6246720"/>
            <a:ext cx="572760" cy="45036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pic>
        <p:nvPicPr>
          <p:cNvPr id="230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9280" y="3491280"/>
            <a:ext cx="3801240" cy="253404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1438920" y="2901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Художник</a:t>
            </a:r>
            <a:endParaRPr/>
          </a:p>
        </p:txBody>
      </p:sp>
      <p:sp>
        <p:nvSpPr>
          <p:cNvPr id="232" name="CustomShape 2"/>
          <p:cNvSpPr/>
          <p:nvPr/>
        </p:nvSpPr>
        <p:spPr>
          <a:xfrm>
            <a:off x="716040" y="1292400"/>
            <a:ext cx="10291320" cy="161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Ребёнок кидает кубик. Смотрит, какое число ему выпало (от 1 до 6). Если ему выпало число 3, то он пишет на песке три буквы Р (Ш, Л, С и </a:t>
            </a:r>
            <a:r>
              <a:rPr lang="ru-RU" sz="2000" dirty="0" err="1">
                <a:solidFill>
                  <a:srgbClr val="000000"/>
                </a:solidFill>
                <a:latin typeface="Bookman Old Style"/>
              </a:rPr>
              <a:t>д.р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) одновременно произнося этот звук </a:t>
            </a: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(либо ребёнок вспоминает три слова со звуком [Р])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. </a:t>
            </a:r>
            <a:endParaRPr/>
          </a:p>
        </p:txBody>
      </p:sp>
      <p:sp>
        <p:nvSpPr>
          <p:cNvPr id="233" name="CustomShape 3"/>
          <p:cNvSpPr/>
          <p:nvPr/>
        </p:nvSpPr>
        <p:spPr>
          <a:xfrm>
            <a:off x="11148840" y="6103800"/>
            <a:ext cx="639360" cy="48384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pic>
        <p:nvPicPr>
          <p:cNvPr id="234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1400" y="3231720"/>
            <a:ext cx="4824720" cy="321624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438920" y="2901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Горка</a:t>
            </a:r>
            <a:endParaRPr/>
          </a:p>
        </p:txBody>
      </p:sp>
      <p:sp>
        <p:nvSpPr>
          <p:cNvPr id="236" name="CustomShape 2"/>
          <p:cNvSpPr/>
          <p:nvPr/>
        </p:nvSpPr>
        <p:spPr>
          <a:xfrm>
            <a:off x="716040" y="1292400"/>
            <a:ext cx="10291320" cy="131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Педагог просит ребёнка набрать в руку песок и произносить звук [С], насыпая горку. Вариант этого упражнения: засыпать игрушку песком из руки, произнося длительно звук [С]. </a:t>
            </a:r>
            <a:endParaRPr/>
          </a:p>
        </p:txBody>
      </p:sp>
      <p:sp>
        <p:nvSpPr>
          <p:cNvPr id="237" name="CustomShape 3"/>
          <p:cNvSpPr/>
          <p:nvPr/>
        </p:nvSpPr>
        <p:spPr>
          <a:xfrm>
            <a:off x="11028240" y="6191280"/>
            <a:ext cx="615600" cy="40752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1438920" y="2901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Запутанный лабиринт</a:t>
            </a:r>
            <a:endParaRPr/>
          </a:p>
        </p:txBody>
      </p:sp>
      <p:sp>
        <p:nvSpPr>
          <p:cNvPr id="239" name="CustomShape 2"/>
          <p:cNvSpPr/>
          <p:nvPr/>
        </p:nvSpPr>
        <p:spPr>
          <a:xfrm>
            <a:off x="716040" y="874800"/>
            <a:ext cx="10291320" cy="161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Педагог просит ребенка помочь Красной Шапочке дойти по лабиринту до домика бабушки. Ребёнок выкладывает дорожку с помощью камней </a:t>
            </a: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(работа со светом без песка)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. На каждый положенный камень ребенок называет заданный звук [</a:t>
            </a:r>
            <a:r>
              <a:rPr lang="ru-RU" sz="2000" dirty="0" err="1">
                <a:solidFill>
                  <a:srgbClr val="000000"/>
                </a:solidFill>
                <a:latin typeface="Bookman Old Style"/>
              </a:rPr>
              <a:t>ш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], слог [ша] или вспоминает/повторяет слово [шапка].</a:t>
            </a:r>
            <a:endParaRPr/>
          </a:p>
        </p:txBody>
      </p:sp>
      <p:sp>
        <p:nvSpPr>
          <p:cNvPr id="240" name="CustomShape 3"/>
          <p:cNvSpPr/>
          <p:nvPr/>
        </p:nvSpPr>
        <p:spPr>
          <a:xfrm>
            <a:off x="11247480" y="6114960"/>
            <a:ext cx="738000" cy="59976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pic>
        <p:nvPicPr>
          <p:cNvPr id="241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176360" y="3598200"/>
            <a:ext cx="3773880" cy="251568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438920" y="2901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Сказочное дерево</a:t>
            </a:r>
            <a:endParaRPr/>
          </a:p>
        </p:txBody>
      </p:sp>
      <p:sp>
        <p:nvSpPr>
          <p:cNvPr id="243" name="CustomShape 2"/>
          <p:cNvSpPr/>
          <p:nvPr/>
        </p:nvSpPr>
        <p:spPr>
          <a:xfrm>
            <a:off x="716040" y="1292400"/>
            <a:ext cx="10291320" cy="283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Вариант 1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Ребенку необходимо украсить дерево «листьями» </a:t>
            </a: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(работа со светом без песка)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. На каждый положенный «листочек» ребенок произносит заданный звук, слог, слово.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Вариант 2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Педагог просит ребёнка нарисовать дерево на песке и украсить его «листиками». На каждый положенный «листочек» ребенок произносит заданный звук, слог, слово.</a:t>
            </a:r>
            <a:endParaRPr/>
          </a:p>
        </p:txBody>
      </p:sp>
      <p:sp>
        <p:nvSpPr>
          <p:cNvPr id="244" name="CustomShape 3"/>
          <p:cNvSpPr/>
          <p:nvPr/>
        </p:nvSpPr>
        <p:spPr>
          <a:xfrm>
            <a:off x="11061720" y="6180120"/>
            <a:ext cx="615600" cy="46332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pic>
        <p:nvPicPr>
          <p:cNvPr id="245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438920" y="4139280"/>
            <a:ext cx="2688120" cy="256068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  <p:pic>
        <p:nvPicPr>
          <p:cNvPr id="246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6095880" y="3939120"/>
            <a:ext cx="4055400" cy="270360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  <p:sp>
        <p:nvSpPr>
          <p:cNvPr id="7" name="Прямоугольник 6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046160" y="1432080"/>
            <a:ext cx="966132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Bookman Old Style"/>
              </a:rPr>
              <a:t>Логопед прячет в песке предметные картинки со звуком [Р]. Ребёнку предлагается с помощью кисточки очистить картинки от песка так же, как это делает археолог. Затем все найденные картинки необходимо назвать.</a:t>
            </a:r>
            <a:endParaRPr/>
          </a:p>
        </p:txBody>
      </p:sp>
      <p:sp>
        <p:nvSpPr>
          <p:cNvPr id="248" name="CustomShape 2"/>
          <p:cNvSpPr/>
          <p:nvPr/>
        </p:nvSpPr>
        <p:spPr>
          <a:xfrm>
            <a:off x="1438920" y="2901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Волшебная кисть</a:t>
            </a:r>
            <a:endParaRPr/>
          </a:p>
        </p:txBody>
      </p:sp>
      <p:sp>
        <p:nvSpPr>
          <p:cNvPr id="249" name="CustomShape 3"/>
          <p:cNvSpPr/>
          <p:nvPr/>
        </p:nvSpPr>
        <p:spPr>
          <a:xfrm>
            <a:off x="11028240" y="6114960"/>
            <a:ext cx="572760" cy="47268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1284480" y="2793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Косточки для собаки</a:t>
            </a:r>
            <a:endParaRPr/>
          </a:p>
        </p:txBody>
      </p:sp>
      <p:sp>
        <p:nvSpPr>
          <p:cNvPr id="251" name="CustomShape 2"/>
          <p:cNvSpPr/>
          <p:nvPr/>
        </p:nvSpPr>
        <p:spPr>
          <a:xfrm>
            <a:off x="738360" y="961920"/>
            <a:ext cx="10289880" cy="283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Вариант 1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Педагог просит нарисовать собаку и косточки для неё. Затем ребёнок к каждой косточке называет слово с заданным звуком. 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Вариант 2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Педагог просит нарисовать собаку и косточки для неё. Затем ребёнок к каждой косточке называет слово со звуком [Р] в начале/середине/конце.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52" name="CustomShape 3"/>
          <p:cNvSpPr/>
          <p:nvPr/>
        </p:nvSpPr>
        <p:spPr>
          <a:xfrm>
            <a:off x="1304640" y="364860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Песочное царство</a:t>
            </a:r>
            <a:endParaRPr/>
          </a:p>
        </p:txBody>
      </p:sp>
      <p:sp>
        <p:nvSpPr>
          <p:cNvPr id="253" name="CustomShape 4"/>
          <p:cNvSpPr/>
          <p:nvPr/>
        </p:nvSpPr>
        <p:spPr>
          <a:xfrm>
            <a:off x="781200" y="4386240"/>
            <a:ext cx="10289880" cy="100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Педагог просит ребёнка нарисовать в песке те предметы, в названии которых есть звук [Р].</a:t>
            </a:r>
            <a:endParaRPr/>
          </a:p>
        </p:txBody>
      </p:sp>
      <p:sp>
        <p:nvSpPr>
          <p:cNvPr id="254" name="CustomShape 5"/>
          <p:cNvSpPr/>
          <p:nvPr/>
        </p:nvSpPr>
        <p:spPr>
          <a:xfrm>
            <a:off x="198360" y="6081840"/>
            <a:ext cx="637920" cy="550440"/>
          </a:xfrm>
          <a:prstGeom prst="actionButtonBackPrevious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489240" y="267480"/>
            <a:ext cx="1837440" cy="6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rgbClr val="000000"/>
                </a:solidFill>
                <a:latin typeface="Book Antiqua"/>
              </a:rPr>
              <a:t>Цель</a:t>
            </a:r>
            <a:r>
              <a:rPr lang="ru-RU" sz="3600" dirty="0">
                <a:solidFill>
                  <a:srgbClr val="000000"/>
                </a:solidFill>
                <a:latin typeface="Book Antiqua"/>
              </a:rPr>
              <a:t>:   </a:t>
            </a:r>
            <a:endParaRPr/>
          </a:p>
        </p:txBody>
      </p:sp>
      <p:sp>
        <p:nvSpPr>
          <p:cNvPr id="53" name="CustomShape 2"/>
          <p:cNvSpPr/>
          <p:nvPr/>
        </p:nvSpPr>
        <p:spPr>
          <a:xfrm>
            <a:off x="1466280" y="267480"/>
            <a:ext cx="9748800" cy="173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dirty="0">
                <a:solidFill>
                  <a:srgbClr val="000000"/>
                </a:solidFill>
                <a:latin typeface="Book Antiqua"/>
              </a:rPr>
              <a:t>Скорректировать речевые нарушения с помощью использования элементов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600" dirty="0">
                <a:solidFill>
                  <a:srgbClr val="000000"/>
                </a:solidFill>
                <a:latin typeface="Book Antiqua"/>
              </a:rPr>
              <a:t>песочной терапии</a:t>
            </a:r>
            <a:endParaRPr/>
          </a:p>
        </p:txBody>
      </p:sp>
      <p:pic>
        <p:nvPicPr>
          <p:cNvPr id="5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17880" y="2176560"/>
            <a:ext cx="8136720" cy="435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448280" y="72972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Полоски</a:t>
            </a:r>
            <a:endParaRPr/>
          </a:p>
        </p:txBody>
      </p:sp>
      <p:sp>
        <p:nvSpPr>
          <p:cNvPr id="256" name="CustomShape 2"/>
          <p:cNvSpPr/>
          <p:nvPr/>
        </p:nvSpPr>
        <p:spPr>
          <a:xfrm>
            <a:off x="987480" y="1800360"/>
            <a:ext cx="10289880" cy="161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Ребёнок чертит на песке заданное количество полосок, а затем по их количеству подбирает слово.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57" name="CustomShape 3"/>
          <p:cNvSpPr/>
          <p:nvPr/>
        </p:nvSpPr>
        <p:spPr>
          <a:xfrm>
            <a:off x="11171160" y="6291360"/>
            <a:ext cx="561600" cy="36324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1544040" y="716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Исправь ошибку</a:t>
            </a:r>
            <a:endParaRPr/>
          </a:p>
        </p:txBody>
      </p:sp>
      <p:sp>
        <p:nvSpPr>
          <p:cNvPr id="259" name="CustomShape 2"/>
          <p:cNvSpPr/>
          <p:nvPr/>
        </p:nvSpPr>
        <p:spPr>
          <a:xfrm>
            <a:off x="863640" y="1731960"/>
            <a:ext cx="1029132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чертит на песке ошибочное количество полосок. Ребёнок анализирует количество слогов в слове и исправляет ошибку, добавляя или убирая лишнюю полоску.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60" name="CustomShape 3"/>
          <p:cNvSpPr/>
          <p:nvPr/>
        </p:nvSpPr>
        <p:spPr>
          <a:xfrm>
            <a:off x="10841040" y="6014880"/>
            <a:ext cx="626760" cy="51732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1257480" y="5522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Раздели слово на слоги</a:t>
            </a:r>
            <a:endParaRPr/>
          </a:p>
        </p:txBody>
      </p:sp>
      <p:sp>
        <p:nvSpPr>
          <p:cNvPr id="262" name="CustomShape 2"/>
          <p:cNvSpPr/>
          <p:nvPr/>
        </p:nvSpPr>
        <p:spPr>
          <a:xfrm>
            <a:off x="776160" y="1677960"/>
            <a:ext cx="10289880" cy="161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Ребенок печатает на песке заданное (или самостоятельно подобранное слово) и вертикальными полосками делит его на слоги.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63" name="CustomShape 3"/>
          <p:cNvSpPr/>
          <p:nvPr/>
        </p:nvSpPr>
        <p:spPr>
          <a:xfrm>
            <a:off x="407880" y="6004080"/>
            <a:ext cx="738000" cy="517320"/>
          </a:xfrm>
          <a:prstGeom prst="actionButtonBackPrevious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284480" y="2793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Чего не стало?</a:t>
            </a:r>
            <a:endParaRPr/>
          </a:p>
        </p:txBody>
      </p:sp>
      <p:sp>
        <p:nvSpPr>
          <p:cNvPr id="265" name="CustomShape 2"/>
          <p:cNvSpPr/>
          <p:nvPr/>
        </p:nvSpPr>
        <p:spPr>
          <a:xfrm>
            <a:off x="860400" y="1214280"/>
            <a:ext cx="1028988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закрепление использования существительных единственного и множественного числа в родительном падеже.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Взрослый стирает часть предметов на песочной картинке, а затем просит ребенка рассказать, что изменилось.</a:t>
            </a:r>
            <a:endParaRPr/>
          </a:p>
        </p:txBody>
      </p:sp>
      <p:sp>
        <p:nvSpPr>
          <p:cNvPr id="266" name="CustomShape 3"/>
          <p:cNvSpPr/>
          <p:nvPr/>
        </p:nvSpPr>
        <p:spPr>
          <a:xfrm>
            <a:off x="10939320" y="6070680"/>
            <a:ext cx="639360" cy="48384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pic>
        <p:nvPicPr>
          <p:cNvPr id="267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84480" y="3944160"/>
            <a:ext cx="3772440" cy="251496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  <p:pic>
        <p:nvPicPr>
          <p:cNvPr id="268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6619320" y="3837960"/>
            <a:ext cx="3711600" cy="247428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1434600" y="7160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Подбери слово</a:t>
            </a:r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946080" y="1733400"/>
            <a:ext cx="10291320" cy="22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умения подбирать к существительным прилагательные, согласовывать их.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Ребёнок обнаруживает спрятанные в песке различные предметные картинки и подбирает к их названиям прилагательные, согласовывая их в роде с существительными (платье модное; шапка легкая) </a:t>
            </a:r>
            <a:endParaRPr/>
          </a:p>
        </p:txBody>
      </p:sp>
      <p:sp>
        <p:nvSpPr>
          <p:cNvPr id="271" name="CustomShape 3"/>
          <p:cNvSpPr/>
          <p:nvPr/>
        </p:nvSpPr>
        <p:spPr>
          <a:xfrm>
            <a:off x="11237760" y="6191280"/>
            <a:ext cx="615600" cy="49500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1270800" y="6069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Рыболов</a:t>
            </a:r>
            <a:endParaRPr/>
          </a:p>
        </p:txBody>
      </p:sp>
      <p:sp>
        <p:nvSpPr>
          <p:cNvPr id="273" name="CustomShape 2"/>
          <p:cNvSpPr/>
          <p:nvPr/>
        </p:nvSpPr>
        <p:spPr>
          <a:xfrm>
            <a:off x="887400" y="1760400"/>
            <a:ext cx="1028988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умения согласовывать существительные с числительными.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Педагог просит ребенка нарисовать пруд, мальчика с удочкой и рыбок. Когда ребенок нарисует рыбок, мы их считаем (</a:t>
            </a: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одна рыбка, две рыбки, три рыбки …)</a:t>
            </a:r>
            <a:endParaRPr/>
          </a:p>
        </p:txBody>
      </p:sp>
      <p:sp>
        <p:nvSpPr>
          <p:cNvPr id="274" name="CustomShape 3"/>
          <p:cNvSpPr/>
          <p:nvPr/>
        </p:nvSpPr>
        <p:spPr>
          <a:xfrm>
            <a:off x="10995120" y="6081840"/>
            <a:ext cx="682200" cy="51732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1284480" y="2793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Геометрические фигуры</a:t>
            </a:r>
            <a:endParaRPr/>
          </a:p>
        </p:txBody>
      </p:sp>
      <p:sp>
        <p:nvSpPr>
          <p:cNvPr id="276" name="CustomShape 2"/>
          <p:cNvSpPr/>
          <p:nvPr/>
        </p:nvSpPr>
        <p:spPr>
          <a:xfrm>
            <a:off x="860400" y="1214280"/>
            <a:ext cx="10289880" cy="252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умения согласовывать существительные с числительными, автоматизация звука [Р].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Педагог включает на световом планшете красную подсветку. Затем просит ребенка нарисовать 2 круга, 3 квадрата. Ребёнку предлагается посчитать, сколько у нас кругов </a:t>
            </a: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(один красный круг, два …)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, квадратов </a:t>
            </a: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(один красный квадрат…).</a:t>
            </a:r>
            <a:endParaRPr/>
          </a:p>
        </p:txBody>
      </p:sp>
      <p:sp>
        <p:nvSpPr>
          <p:cNvPr id="277" name="CustomShape 3"/>
          <p:cNvSpPr/>
          <p:nvPr/>
        </p:nvSpPr>
        <p:spPr>
          <a:xfrm>
            <a:off x="11071080" y="6014880"/>
            <a:ext cx="661680" cy="58392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pic>
        <p:nvPicPr>
          <p:cNvPr id="278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12320" y="3769200"/>
            <a:ext cx="4210560" cy="280692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1284480" y="2793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Необычные предметы</a:t>
            </a:r>
            <a:endParaRPr/>
          </a:p>
        </p:txBody>
      </p:sp>
      <p:sp>
        <p:nvSpPr>
          <p:cNvPr id="280" name="CustomShape 2"/>
          <p:cNvSpPr/>
          <p:nvPr/>
        </p:nvSpPr>
        <p:spPr>
          <a:xfrm>
            <a:off x="860400" y="1214280"/>
            <a:ext cx="10289880" cy="252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умения согласовывать существительные с прилагательными, автоматизация звука [Л].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Педагог включает на световом планшете жёлтую подсветку. Затем просит ребенка нарисовать предметы в названии которых есть звук [Л]. Затем ребенок называет, что у него получилось </a:t>
            </a: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(жёлтая лампа, жёлтое платье, жёлтая ладонь…)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.</a:t>
            </a:r>
            <a:endParaRPr/>
          </a:p>
        </p:txBody>
      </p:sp>
      <p:sp>
        <p:nvSpPr>
          <p:cNvPr id="281" name="CustomShape 3"/>
          <p:cNvSpPr/>
          <p:nvPr/>
        </p:nvSpPr>
        <p:spPr>
          <a:xfrm>
            <a:off x="10883880" y="6126120"/>
            <a:ext cx="771120" cy="53928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pic>
        <p:nvPicPr>
          <p:cNvPr id="28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780360" y="3912120"/>
            <a:ext cx="4129560" cy="275292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1284480" y="2793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Морковь</a:t>
            </a:r>
            <a:endParaRPr/>
          </a:p>
        </p:txBody>
      </p:sp>
      <p:sp>
        <p:nvSpPr>
          <p:cNvPr id="284" name="CustomShape 2"/>
          <p:cNvSpPr/>
          <p:nvPr/>
        </p:nvSpPr>
        <p:spPr>
          <a:xfrm>
            <a:off x="860400" y="1214280"/>
            <a:ext cx="10289880" cy="3749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совершенствование грамматического строя речи, автоматизация звука [Р].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Педагог включает на световом планшете оранжевую подсветку. Затем просит ребенка нарисовать морковь. Далее педагог проводит беседу, задает ребенку вопросы: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-есть что? (есть оранжевая морковь);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-нет чего? (нет оранжевой моркови);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-подошел к чему? (к оранжевой моркови);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-вижу что?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-любуюсь чем?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-думаю о чём?</a:t>
            </a:r>
            <a:endParaRPr/>
          </a:p>
        </p:txBody>
      </p:sp>
      <p:sp>
        <p:nvSpPr>
          <p:cNvPr id="285" name="CustomShape 3"/>
          <p:cNvSpPr/>
          <p:nvPr/>
        </p:nvSpPr>
        <p:spPr>
          <a:xfrm>
            <a:off x="10883880" y="6070680"/>
            <a:ext cx="759960" cy="58392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pic>
        <p:nvPicPr>
          <p:cNvPr id="286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012080" y="3371040"/>
            <a:ext cx="3571920" cy="238104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1284480" y="2793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Картинки</a:t>
            </a:r>
            <a:endParaRPr/>
          </a:p>
        </p:txBody>
      </p:sp>
      <p:sp>
        <p:nvSpPr>
          <p:cNvPr id="288" name="CustomShape 2"/>
          <p:cNvSpPr/>
          <p:nvPr/>
        </p:nvSpPr>
        <p:spPr>
          <a:xfrm>
            <a:off x="860400" y="1214280"/>
            <a:ext cx="10289880" cy="2834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развитие умения согласовывать существительные с числительными, автоматизация звука [Л].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Педагог включает на световом планшете любую подсветку. Песок ссыпается в специальный отсек. На планшет кладется альбомный лист с черно-белыми картинками. Ребёнку даётся задание закрыть камнями картинки, на которых нарисована лампа. Затем ребенку предлагается посчитать, сколько он нашел ламп </a:t>
            </a: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(одна лампа, две лампы …)</a:t>
            </a:r>
            <a:endParaRPr/>
          </a:p>
        </p:txBody>
      </p:sp>
      <p:sp>
        <p:nvSpPr>
          <p:cNvPr id="289" name="CustomShape 3"/>
          <p:cNvSpPr/>
          <p:nvPr/>
        </p:nvSpPr>
        <p:spPr>
          <a:xfrm>
            <a:off x="341280" y="6093000"/>
            <a:ext cx="771120" cy="572760"/>
          </a:xfrm>
          <a:prstGeom prst="actionButtonBackPrevious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1276237" y="260648"/>
            <a:ext cx="10234800" cy="91476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rgbClr val="000000"/>
                </a:solidFill>
                <a:latin typeface="Book Antiqua"/>
              </a:rPr>
              <a:t>Игры с песком помогают:</a:t>
            </a:r>
            <a:endParaRPr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95274" y="980728"/>
            <a:ext cx="11045342" cy="51992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 Развивать тактильно-кинетическую чувствительность и мелкую моторику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 Снимать мышечную напряженность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 Совершенствовать зрительно-пространственную ориентировку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 Совершенствовать речевые возможности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 Способствовать расширению словарного запаса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 Помогать осваивать навыки </a:t>
            </a:r>
            <a:r>
              <a:rPr lang="ru-RU" sz="2800" dirty="0" err="1" smtClean="0">
                <a:latin typeface="Book Antiqua" pitchFamily="18" charset="0"/>
              </a:rPr>
              <a:t>звуко</a:t>
            </a:r>
            <a:r>
              <a:rPr lang="ru-RU" sz="2800" dirty="0" smtClean="0">
                <a:latin typeface="Book Antiqua" pitchFamily="18" charset="0"/>
              </a:rPr>
              <a:t>-слогового анализа и синтеза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284480" y="279360"/>
            <a:ext cx="8712720" cy="106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Дорисуй картинку и составь предложение</a:t>
            </a:r>
            <a:endParaRPr/>
          </a:p>
        </p:txBody>
      </p:sp>
      <p:sp>
        <p:nvSpPr>
          <p:cNvPr id="291" name="CustomShape 2"/>
          <p:cNvSpPr/>
          <p:nvPr/>
        </p:nvSpPr>
        <p:spPr>
          <a:xfrm>
            <a:off x="749160" y="2014560"/>
            <a:ext cx="9882000" cy="146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Bookman Old Style"/>
              </a:rPr>
              <a:t>Логопед рисует на песке мяч, скакалку, воздушный шар или другие предметы. Задача ребёнка – дорисовать песочную картинку и составить по ней предложение (</a:t>
            </a:r>
            <a:r>
              <a:rPr lang="ru-RU" i="1" dirty="0">
                <a:solidFill>
                  <a:srgbClr val="000000"/>
                </a:solidFill>
                <a:latin typeface="Bookman Old Style"/>
              </a:rPr>
              <a:t>Таня держит в руках воздушный шар). </a:t>
            </a:r>
            <a:r>
              <a:rPr lang="ru-RU" dirty="0">
                <a:solidFill>
                  <a:srgbClr val="000000"/>
                </a:solidFill>
                <a:latin typeface="Bookman Old Style"/>
              </a:rPr>
              <a:t>Фраза проговаривается в момент действия.</a:t>
            </a:r>
            <a:endParaRPr/>
          </a:p>
        </p:txBody>
      </p:sp>
      <p:sp>
        <p:nvSpPr>
          <p:cNvPr id="292" name="CustomShape 3"/>
          <p:cNvSpPr/>
          <p:nvPr/>
        </p:nvSpPr>
        <p:spPr>
          <a:xfrm>
            <a:off x="11280600" y="6081840"/>
            <a:ext cx="672840" cy="56160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293" name="CustomShape 4"/>
          <p:cNvSpPr/>
          <p:nvPr/>
        </p:nvSpPr>
        <p:spPr>
          <a:xfrm>
            <a:off x="769320" y="1596960"/>
            <a:ext cx="37609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Bookman Old Style"/>
              </a:rPr>
              <a:t>развитие связной речи. 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1284480" y="2793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Начни предложение</a:t>
            </a:r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771480" y="1949400"/>
            <a:ext cx="9882000" cy="913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Bookman Old Style"/>
              </a:rPr>
              <a:t>Ребёнок рисует на песке предмет и начинает предложение, а логопед заканчивает его.</a:t>
            </a:r>
            <a:endParaRPr/>
          </a:p>
        </p:txBody>
      </p:sp>
      <p:sp>
        <p:nvSpPr>
          <p:cNvPr id="296" name="CustomShape 3"/>
          <p:cNvSpPr/>
          <p:nvPr/>
        </p:nvSpPr>
        <p:spPr>
          <a:xfrm>
            <a:off x="11071080" y="6014880"/>
            <a:ext cx="650520" cy="53928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1174320" y="4665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Две игрушки</a:t>
            </a:r>
            <a:endParaRPr/>
          </a:p>
        </p:txBody>
      </p:sp>
      <p:sp>
        <p:nvSpPr>
          <p:cNvPr id="298" name="CustomShape 2"/>
          <p:cNvSpPr/>
          <p:nvPr/>
        </p:nvSpPr>
        <p:spPr>
          <a:xfrm>
            <a:off x="793800" y="1563840"/>
            <a:ext cx="9882000" cy="3107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Bookman Old Style"/>
              </a:rPr>
              <a:t>На песке ребёнок рисует два предмета (мяч и воздушный шар). Составляя диалог от имени предметов, он сравнивает их, подрисовывая в процессе речи песочную картинку.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i="1" dirty="0">
                <a:solidFill>
                  <a:srgbClr val="000000"/>
                </a:solidFill>
                <a:latin typeface="Bookman Old Style"/>
              </a:rPr>
              <a:t>Пример диалога: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i="1" dirty="0">
                <a:solidFill>
                  <a:srgbClr val="000000"/>
                </a:solidFill>
                <a:latin typeface="Bookman Old Style"/>
              </a:rPr>
              <a:t>Воздушный шар. Я круглый.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i="1" dirty="0">
                <a:solidFill>
                  <a:srgbClr val="000000"/>
                </a:solidFill>
                <a:latin typeface="Bookman Old Style"/>
              </a:rPr>
              <a:t>Мяч. Я тоже.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i="1" dirty="0">
                <a:solidFill>
                  <a:srgbClr val="000000"/>
                </a:solidFill>
                <a:latin typeface="Bookman Old Style"/>
              </a:rPr>
              <a:t>Шар. Если меня ветерок подхватит, я полечу.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i="1" dirty="0">
                <a:solidFill>
                  <a:srgbClr val="000000"/>
                </a:solidFill>
                <a:latin typeface="Bookman Old Style"/>
              </a:rPr>
              <a:t>Мяч. А если по мне ударят – я высоко подскачу.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i="1" dirty="0">
                <a:solidFill>
                  <a:srgbClr val="000000"/>
                </a:solidFill>
                <a:latin typeface="Bookman Old Style"/>
              </a:rPr>
              <a:t>Шар . На мне нарисован красивый цветок.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i="1" dirty="0">
                <a:solidFill>
                  <a:srgbClr val="000000"/>
                </a:solidFill>
                <a:latin typeface="Bookman Old Style"/>
              </a:rPr>
              <a:t>Мяч. А я украшен разноцветными полосками.</a:t>
            </a:r>
            <a:endParaRPr/>
          </a:p>
        </p:txBody>
      </p:sp>
      <p:sp>
        <p:nvSpPr>
          <p:cNvPr id="299" name="CustomShape 3"/>
          <p:cNvSpPr/>
          <p:nvPr/>
        </p:nvSpPr>
        <p:spPr>
          <a:xfrm>
            <a:off x="11093400" y="6135840"/>
            <a:ext cx="617040" cy="50760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1420920" y="56592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0066FF"/>
                </a:solidFill>
                <a:latin typeface="Bookman Old Style"/>
              </a:rPr>
              <a:t>Интересная история</a:t>
            </a:r>
            <a:endParaRPr/>
          </a:p>
        </p:txBody>
      </p:sp>
      <p:sp>
        <p:nvSpPr>
          <p:cNvPr id="301" name="CustomShape 2"/>
          <p:cNvSpPr/>
          <p:nvPr/>
        </p:nvSpPr>
        <p:spPr>
          <a:xfrm>
            <a:off x="700200" y="1825560"/>
            <a:ext cx="9882000" cy="201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Bookman Old Style"/>
              </a:rPr>
              <a:t>Логопед просит ребенка нарисовать предметы. В центре планшета рисуем стол, за столом сидит Мишка. Справа от стола стоит большой шкаф, на шкафу лежит шляпа, а в шкафу лежат штаны.  В верхнем левом углу планшета нарисуй окошко, а рядом с окошком кошку.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i="1" dirty="0">
                <a:solidFill>
                  <a:srgbClr val="000000"/>
                </a:solidFill>
                <a:latin typeface="Bookman Old Style"/>
              </a:rPr>
              <a:t>Затем с ребенком проводится беседа по нарисованной картинке. Ребёнок составляет самостоятельно рассказ.</a:t>
            </a:r>
            <a:endParaRPr/>
          </a:p>
        </p:txBody>
      </p:sp>
      <p:sp>
        <p:nvSpPr>
          <p:cNvPr id="302" name="CustomShape 3"/>
          <p:cNvSpPr/>
          <p:nvPr/>
        </p:nvSpPr>
        <p:spPr>
          <a:xfrm>
            <a:off x="243000" y="6037200"/>
            <a:ext cx="704520" cy="528120"/>
          </a:xfrm>
          <a:prstGeom prst="actionButtonBackPrevious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284480" y="2793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Вылечи букву</a:t>
            </a:r>
            <a:endParaRPr/>
          </a:p>
        </p:txBody>
      </p:sp>
      <p:sp>
        <p:nvSpPr>
          <p:cNvPr id="304" name="CustomShape 2"/>
          <p:cNvSpPr/>
          <p:nvPr/>
        </p:nvSpPr>
        <p:spPr>
          <a:xfrm>
            <a:off x="860400" y="1214280"/>
            <a:ext cx="1028988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закрепление зрительного образа буквы.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пишет на песке любую букву, а затем стирает какую-либо её часть, но так, чтобы буква осталась узнаваемой. Педагог просит ребёнка вылечить «больную» букву, дорисовав недостающий элемент.</a:t>
            </a:r>
            <a:endParaRPr/>
          </a:p>
        </p:txBody>
      </p:sp>
      <p:sp>
        <p:nvSpPr>
          <p:cNvPr id="305" name="CustomShape 3"/>
          <p:cNvSpPr/>
          <p:nvPr/>
        </p:nvSpPr>
        <p:spPr>
          <a:xfrm>
            <a:off x="11126880" y="6093000"/>
            <a:ext cx="671040" cy="53928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pic>
        <p:nvPicPr>
          <p:cNvPr id="306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75880" y="3504240"/>
            <a:ext cx="4415400" cy="294336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1284480" y="2793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Спрятанные буквы</a:t>
            </a:r>
            <a:endParaRPr/>
          </a:p>
        </p:txBody>
      </p:sp>
      <p:sp>
        <p:nvSpPr>
          <p:cNvPr id="308" name="CustomShape 2"/>
          <p:cNvSpPr/>
          <p:nvPr/>
        </p:nvSpPr>
        <p:spPr>
          <a:xfrm>
            <a:off x="860400" y="1214280"/>
            <a:ext cx="1028988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закрепление зрительного образа буквы, развитие зрительного восприятия.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рисует на песке рисунок и предлагает ребёнку найти в нём как можно больше букв.</a:t>
            </a:r>
            <a:endParaRPr/>
          </a:p>
        </p:txBody>
      </p:sp>
      <p:sp>
        <p:nvSpPr>
          <p:cNvPr id="309" name="CustomShape 3"/>
          <p:cNvSpPr/>
          <p:nvPr/>
        </p:nvSpPr>
        <p:spPr>
          <a:xfrm>
            <a:off x="11269800" y="6093000"/>
            <a:ext cx="606240" cy="48384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pic>
        <p:nvPicPr>
          <p:cNvPr id="310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333240" y="3153600"/>
            <a:ext cx="5343480" cy="3562200"/>
          </a:xfrm>
          <a:prstGeom prst="rect">
            <a:avLst/>
          </a:prstGeom>
          <a:ln w="76320">
            <a:solidFill>
              <a:srgbClr val="00B0F0"/>
            </a:solidFill>
            <a:rou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1809720" y="500042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Что за буква?</a:t>
            </a:r>
            <a:endParaRPr/>
          </a:p>
        </p:txBody>
      </p:sp>
      <p:sp>
        <p:nvSpPr>
          <p:cNvPr id="312" name="CustomShape 2"/>
          <p:cNvSpPr/>
          <p:nvPr/>
        </p:nvSpPr>
        <p:spPr>
          <a:xfrm>
            <a:off x="952464" y="1714488"/>
            <a:ext cx="1028988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закрепление зрительного образа буквы, развитие зрительного восприятия.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Логопед пишет на спине ребенку букву, а он пытается определить, что это за буква. Затем ребёнок пишет эту букву на песке.</a:t>
            </a:r>
            <a:endParaRPr/>
          </a:p>
        </p:txBody>
      </p:sp>
      <p:sp>
        <p:nvSpPr>
          <p:cNvPr id="313" name="CustomShape 3"/>
          <p:cNvSpPr/>
          <p:nvPr/>
        </p:nvSpPr>
        <p:spPr>
          <a:xfrm>
            <a:off x="11104560" y="5959440"/>
            <a:ext cx="704520" cy="52992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639440" y="128916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«Необычные» буквы</a:t>
            </a:r>
            <a:endParaRPr/>
          </a:p>
        </p:txBody>
      </p:sp>
      <p:sp>
        <p:nvSpPr>
          <p:cNvPr id="315" name="CustomShape 2"/>
          <p:cNvSpPr/>
          <p:nvPr/>
        </p:nvSpPr>
        <p:spPr>
          <a:xfrm>
            <a:off x="1065240" y="2184480"/>
            <a:ext cx="10289880" cy="22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закрепление зрительного образа буквы, развитие зрительного восприятия.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Предложите ребёнку с закрытыми глазами пощупать пальцами хорошо известные ему «шероховатые» буквы на специальных карточках,
а затем пусть он попытается изобразить их на песке.</a:t>
            </a:r>
            <a:endParaRPr/>
          </a:p>
        </p:txBody>
      </p:sp>
      <p:sp>
        <p:nvSpPr>
          <p:cNvPr id="316" name="CustomShape 3"/>
          <p:cNvSpPr/>
          <p:nvPr/>
        </p:nvSpPr>
        <p:spPr>
          <a:xfrm>
            <a:off x="11160000" y="6180120"/>
            <a:ext cx="748800" cy="48528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1812240" y="81144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66FF"/>
                </a:solidFill>
                <a:latin typeface="Bookman Old Style"/>
              </a:rPr>
              <a:t>Волшебный мешочек</a:t>
            </a:r>
            <a:endParaRPr/>
          </a:p>
        </p:txBody>
      </p:sp>
      <p:sp>
        <p:nvSpPr>
          <p:cNvPr id="318" name="CustomShape 2"/>
          <p:cNvSpPr/>
          <p:nvPr/>
        </p:nvSpPr>
        <p:spPr>
          <a:xfrm>
            <a:off x="1023840" y="1911240"/>
            <a:ext cx="10289880" cy="2529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Цель: </a:t>
            </a: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закрепление зрительного образа буквы, развитие зрительного восприятия.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Bookman Old Style"/>
              </a:rPr>
              <a:t>Ход игры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Bookman Old Style"/>
              </a:rPr>
              <a:t>Предложите ребёнку с закрытыми глазами пощупать в мешочке хорошо известные ему объемные буквы из магнитной азбуки. Ему необходимо догадаться, что за буку он нашёл и написать её на песке.</a:t>
            </a:r>
            <a:r>
              <a:rPr lang="ru-RU" sz="2000" i="1" dirty="0">
                <a:solidFill>
                  <a:srgbClr val="000000"/>
                </a:solidFill>
                <a:latin typeface="Bookman Old Style"/>
              </a:rPr>
              <a:t>
</a:t>
            </a:r>
            <a:endParaRPr/>
          </a:p>
        </p:txBody>
      </p:sp>
      <p:sp>
        <p:nvSpPr>
          <p:cNvPr id="319" name="CustomShape 3"/>
          <p:cNvSpPr/>
          <p:nvPr/>
        </p:nvSpPr>
        <p:spPr>
          <a:xfrm>
            <a:off x="11204640" y="6135840"/>
            <a:ext cx="682200" cy="518760"/>
          </a:xfrm>
          <a:prstGeom prst="actionButtonForwardNext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860400" y="1434960"/>
            <a:ext cx="1028988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latin typeface="Bookman Old Style"/>
              </a:rPr>
              <a:t>На песке можно чертить схемы слов и предложений разной степени сложности.</a:t>
            </a:r>
            <a:r>
              <a:rPr lang="ru-RU" sz="2800" i="1" dirty="0">
                <a:solidFill>
                  <a:srgbClr val="000000"/>
                </a:solidFill>
                <a:latin typeface="Bookman Old Style"/>
              </a:rPr>
              <a:t>
</a:t>
            </a:r>
            <a:endParaRPr/>
          </a:p>
        </p:txBody>
      </p:sp>
      <p:sp>
        <p:nvSpPr>
          <p:cNvPr id="321" name="CustomShape 2"/>
          <p:cNvSpPr/>
          <p:nvPr/>
        </p:nvSpPr>
        <p:spPr>
          <a:xfrm>
            <a:off x="198360" y="6081840"/>
            <a:ext cx="659880" cy="495000"/>
          </a:xfrm>
          <a:prstGeom prst="actionButtonBackPrevious">
            <a:avLst/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690" y="980728"/>
            <a:ext cx="11068926" cy="4708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Book Antiqua" pitchFamily="18" charset="0"/>
              </a:rPr>
              <a:t> </a:t>
            </a:r>
            <a:r>
              <a:rPr lang="ru-RU" sz="2800" dirty="0" smtClean="0">
                <a:latin typeface="Book Antiqua" pitchFamily="18" charset="0"/>
              </a:rPr>
              <a:t>Развивать фонематический слух и восприятие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 Способствовать развитию связной речи, лексико-грамматических представлений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 Помогать в изучении букв, освоении чтения и письма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 Развивать диалоговую форму речи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 Развивать фантазию и мышление детей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 Развивать творческие способности детей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881026" y="571480"/>
            <a:ext cx="985176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Bookman Old Style"/>
              </a:rPr>
              <a:t>Сапожникова О. Б., </a:t>
            </a:r>
            <a:r>
              <a:rPr lang="ru-RU" dirty="0" err="1">
                <a:solidFill>
                  <a:srgbClr val="000000"/>
                </a:solidFill>
                <a:latin typeface="Bookman Old Style"/>
              </a:rPr>
              <a:t>Гарнова</a:t>
            </a:r>
            <a:r>
              <a:rPr lang="ru-RU" dirty="0">
                <a:solidFill>
                  <a:srgbClr val="000000"/>
                </a:solidFill>
                <a:latin typeface="Bookman Old Style"/>
              </a:rPr>
              <a:t> Е. В. Песочная терапия в развитии дошкольников. – М.: ТЦ Сфера, 2016. – 64 с.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Bookman Old Style"/>
              </a:rPr>
              <a:t>Занятия с детьми 3-7 лет по развитию эмоционально-коммуникативной и познавательной сфер средствами песочной терапии / авт.-сост. М. А. Федосеева. – Волгоград: Учитель, 2016. – 122 с.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ru-RU" dirty="0" err="1">
                <a:solidFill>
                  <a:srgbClr val="000000"/>
                </a:solidFill>
                <a:latin typeface="Bookman Old Style"/>
              </a:rPr>
              <a:t>Мариелла</a:t>
            </a:r>
            <a:r>
              <a:rPr lang="ru-RU" dirty="0">
                <a:solidFill>
                  <a:srgbClr val="000000"/>
                </a:solidFill>
                <a:latin typeface="Bookman Old Style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man Old Style"/>
              </a:rPr>
              <a:t>Зейц</a:t>
            </a:r>
            <a:r>
              <a:rPr lang="ru-RU" dirty="0">
                <a:solidFill>
                  <a:srgbClr val="000000"/>
                </a:solidFill>
                <a:latin typeface="Bookman Old Style"/>
              </a:rPr>
              <a:t> Пишем и рисуем на песке. Практические рекомендации. - Москва: ИНТ, 2010 — 94 с. Редактор русского издания И. А. Качанова</a:t>
            </a:r>
            <a:r>
              <a:rPr lang="ru-RU" dirty="0" smtClean="0">
                <a:solidFill>
                  <a:srgbClr val="000000"/>
                </a:solidFill>
                <a:latin typeface="Bookman Old Style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Bookman Old Style"/>
              </a:rPr>
              <a:t>Интернет-ресурсы: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ru-RU" u="sng" dirty="0">
                <a:solidFill>
                  <a:srgbClr val="0563C1"/>
                </a:solidFill>
                <a:latin typeface="Bookman Old Style"/>
                <a:hlinkClick r:id="rId2"/>
              </a:rPr>
              <a:t>http://megapoisk.com/risovanie-peskom-na-stekle-dlja-nachinajuschih#priemy-risovaniya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ru-RU" u="sng" dirty="0">
                <a:solidFill>
                  <a:srgbClr val="0563C1"/>
                </a:solidFill>
                <a:latin typeface="Bookman Old Style"/>
                <a:hlinkClick r:id="rId3"/>
              </a:rPr>
              <a:t>http://бубо.рф/catalog/?q=%D0%BA%D0%B8%D1%81%D1%82%D0%B8+%D0%B4%D0%BB%D1%8F+%D0%BF%D0%B5%D1%81%D0%BA%D0%B0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ru-RU" u="sng" dirty="0">
                <a:solidFill>
                  <a:srgbClr val="0563C1"/>
                </a:solidFill>
                <a:latin typeface="Bookman Old Style"/>
                <a:hlinkClick r:id="rId4"/>
              </a:rPr>
              <a:t>http://www.baby-answer.ru/2015/11/lighttable.html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ru-RU" u="sng" dirty="0">
                <a:solidFill>
                  <a:srgbClr val="0563C1"/>
                </a:solidFill>
                <a:latin typeface="Bookman Old Style"/>
                <a:hlinkClick r:id="rId5"/>
              </a:rPr>
              <a:t>http://razvivaysya.com/</a:t>
            </a:r>
            <a:endParaRPr/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ru-RU" u="sng" dirty="0">
                <a:solidFill>
                  <a:srgbClr val="0563C1"/>
                </a:solidFill>
                <a:latin typeface="Bookman Old Style"/>
                <a:hlinkClick r:id="rId6"/>
              </a:rPr>
              <a:t>http://novoedetstvo.ru/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582920" y="12528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>
                <a:solidFill>
                  <a:srgbClr val="0066FF"/>
                </a:solidFill>
                <a:latin typeface="Bookman Old Style"/>
              </a:rPr>
              <a:t>Используемая литература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28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888840" y="709560"/>
            <a:ext cx="9851760" cy="598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582920" y="125280"/>
            <a:ext cx="8712720" cy="577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91138" name="Picture 2" descr="C:\Users\Администратор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88840" y="1428736"/>
            <a:ext cx="105452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внимание!!!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9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1059120" y="-169200"/>
            <a:ext cx="10234800" cy="91476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3381356" y="428604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0813" y="296733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8546" y="571480"/>
            <a:ext cx="4746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Book Antiqua" pitchFamily="18" charset="0"/>
              </a:rPr>
              <a:t>Пути реализации:</a:t>
            </a:r>
            <a:endParaRPr lang="ru-RU" sz="4000" b="1" dirty="0"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2464" y="1285860"/>
            <a:ext cx="96441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Book Antiqua" pitchFamily="18" charset="0"/>
              </a:rPr>
              <a:t>Работа с детьми (организация деятельности на занятиях, в индивидуальной деятельности, в повседневной жизни)</a:t>
            </a:r>
          </a:p>
          <a:p>
            <a:endParaRPr lang="ru-RU" sz="2400" dirty="0" smtClean="0">
              <a:latin typeface="Book Antiqua" pitchFamily="18" charset="0"/>
            </a:endParaRPr>
          </a:p>
          <a:p>
            <a:endParaRPr lang="ru-RU" sz="2400" dirty="0" smtClean="0">
              <a:latin typeface="Book Antiqua" pitchFamily="18" charset="0"/>
            </a:endParaRPr>
          </a:p>
          <a:p>
            <a:endParaRPr lang="ru-RU" sz="2400" dirty="0"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5340" y="3143248"/>
            <a:ext cx="8929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Book Antiqua" pitchFamily="18" charset="0"/>
              </a:rPr>
              <a:t>Создание развивающей среды (приобретение светового планшета, составление картотек игр, упражнений)</a:t>
            </a:r>
            <a:endParaRPr lang="ru-RU" sz="32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3412</Words>
  <Application>Microsoft Office PowerPoint</Application>
  <PresentationFormat>Широкоэкранный</PresentationFormat>
  <Paragraphs>436</Paragraphs>
  <Slides>81</Slides>
  <Notes>0</Notes>
  <HiddenSlides>56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93" baseType="lpstr">
      <vt:lpstr>Arial</vt:lpstr>
      <vt:lpstr>Book Antiqua</vt:lpstr>
      <vt:lpstr>Bookman Old Style</vt:lpstr>
      <vt:lpstr>Calibri</vt:lpstr>
      <vt:lpstr>Calibri Light</vt:lpstr>
      <vt:lpstr>Candara</vt:lpstr>
      <vt:lpstr>Courier New</vt:lpstr>
      <vt:lpstr>DejaVu Sans</vt:lpstr>
      <vt:lpstr>StarSymbol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DNS</cp:lastModifiedBy>
  <cp:revision>83</cp:revision>
  <dcterms:modified xsi:type="dcterms:W3CDTF">2021-12-01T18:52:18Z</dcterms:modified>
</cp:coreProperties>
</file>